
<file path=[Content_Types].xml><?xml version="1.0" encoding="utf-8"?>
<Types xmlns="http://schemas.openxmlformats.org/package/2006/content-types">
  <Default Extension="xml" ContentType="application/xml"/>
  <Default Extension="jpg" ContentType="image/jpeg"/>
  <Default Extension="m4v" ContentType="video/unknown"/>
  <Default Extension="mp4" ContentType="video/mp4"/>
  <Default Extension="tiff" ContentType="image/tiff"/>
  <Default Extension="jpe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312" r:id="rId25"/>
    <p:sldId id="313" r:id="rId26"/>
    <p:sldId id="314"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67"/>
    <p:restoredTop sz="94728"/>
  </p:normalViewPr>
  <p:slideViewPr>
    <p:cSldViewPr snapToGrid="0" snapToObjects="1">
      <p:cViewPr varScale="1">
        <p:scale>
          <a:sx n="83" d="100"/>
          <a:sy n="83" d="100"/>
        </p:scale>
        <p:origin x="22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B8DDD-5E8F-1945-A1E0-3B8858DF3F36}" type="datetimeFigureOut">
              <a:rPr lang="en-GB" smtClean="0"/>
              <a:t>06/04/2018</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0DD2B-D246-F54B-BCE6-4DF5D083B725}" type="slidenum">
              <a:rPr lang="en-GB" smtClean="0"/>
              <a:t>‹#›</a:t>
            </a:fld>
            <a:endParaRPr lang="en-GB" dirty="0"/>
          </a:p>
        </p:txBody>
      </p:sp>
    </p:spTree>
    <p:extLst>
      <p:ext uri="{BB962C8B-B14F-4D97-AF65-F5344CB8AC3E}">
        <p14:creationId xmlns:p14="http://schemas.microsoft.com/office/powerpoint/2010/main" val="1625848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C0DD2B-D246-F54B-BCE6-4DF5D083B725}" type="slidenum">
              <a:rPr lang="en-GB" smtClean="0"/>
              <a:t>1</a:t>
            </a:fld>
            <a:endParaRPr lang="en-GB" dirty="0"/>
          </a:p>
        </p:txBody>
      </p:sp>
    </p:spTree>
    <p:extLst>
      <p:ext uri="{BB962C8B-B14F-4D97-AF65-F5344CB8AC3E}">
        <p14:creationId xmlns:p14="http://schemas.microsoft.com/office/powerpoint/2010/main" val="1052689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AC8C75-FFED-1442-8766-3B24E10B7129}" type="slidenum">
              <a:rPr lang="en-GB" smtClean="0"/>
              <a:t>48</a:t>
            </a:fld>
            <a:endParaRPr lang="en-GB" dirty="0"/>
          </a:p>
        </p:txBody>
      </p:sp>
    </p:spTree>
    <p:extLst>
      <p:ext uri="{BB962C8B-B14F-4D97-AF65-F5344CB8AC3E}">
        <p14:creationId xmlns:p14="http://schemas.microsoft.com/office/powerpoint/2010/main" val="222853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1320896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55170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1776979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0" y="0"/>
            <a:ext cx="12192000" cy="685799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0" y="0"/>
            <a:ext cx="12192000" cy="532263"/>
          </a:xfrm>
        </p:spPr>
        <p:txBody>
          <a:bodyPr/>
          <a:lstStyle/>
          <a:p>
            <a:r>
              <a:rPr lang="en-US" smtClean="0"/>
              <a:t>Click to edit Master title style</a:t>
            </a:r>
            <a:endParaRPr lang="en-GB"/>
          </a:p>
        </p:txBody>
      </p:sp>
      <p:sp>
        <p:nvSpPr>
          <p:cNvPr id="3" name="Content Placeholder 2"/>
          <p:cNvSpPr>
            <a:spLocks noGrp="1"/>
          </p:cNvSpPr>
          <p:nvPr>
            <p:ph idx="1"/>
          </p:nvPr>
        </p:nvSpPr>
        <p:spPr>
          <a:xfrm>
            <a:off x="0" y="532262"/>
            <a:ext cx="12192000" cy="632573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76412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150013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1261953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1106027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380399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31460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454353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60CA28-AF08-9D47-B930-F5101597D233}" type="datetimeFigureOut">
              <a:rPr lang="en-GB" smtClean="0"/>
              <a:t>06/04/2018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9F36A654-86FC-9245-82BD-9929D9823696}" type="slidenum">
              <a:rPr lang="en-GB" smtClean="0"/>
              <a:t>‹#›</a:t>
            </a:fld>
            <a:endParaRPr lang="en-GB" dirty="0"/>
          </a:p>
        </p:txBody>
      </p:sp>
    </p:spTree>
    <p:extLst>
      <p:ext uri="{BB962C8B-B14F-4D97-AF65-F5344CB8AC3E}">
        <p14:creationId xmlns:p14="http://schemas.microsoft.com/office/powerpoint/2010/main" val="20083714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0CA28-AF08-9D47-B930-F5101597D233}" type="datetimeFigureOut">
              <a:rPr lang="en-GB" smtClean="0"/>
              <a:t>06/04/2018</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36A654-86FC-9245-82BD-9929D9823696}" type="slidenum">
              <a:rPr lang="en-GB" smtClean="0"/>
              <a:t>‹#›</a:t>
            </a:fld>
            <a:endParaRPr lang="en-GB" dirty="0"/>
          </a:p>
        </p:txBody>
      </p:sp>
    </p:spTree>
    <p:extLst>
      <p:ext uri="{BB962C8B-B14F-4D97-AF65-F5344CB8AC3E}">
        <p14:creationId xmlns:p14="http://schemas.microsoft.com/office/powerpoint/2010/main" val="1734854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2.wdp"/><Relationship Id="rId7"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4.wdp"/><Relationship Id="rId7" Type="http://schemas.microsoft.com/office/2007/relationships/hdphoto" Target="../media/hdphoto2.wdp"/><Relationship Id="rId8"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2.wdp"/><Relationship Id="rId7"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2.wdp"/><Relationship Id="rId7"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8.wdp"/><Relationship Id="rId7"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2.m4v"/><Relationship Id="rId2" Type="http://schemas.openxmlformats.org/officeDocument/2006/relationships/video" Target="../media/media2.m4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3.mp4"/><Relationship Id="rId2" Type="http://schemas.openxmlformats.org/officeDocument/2006/relationships/video" Target="../media/media3.mp4"/></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1" Type="http://schemas.microsoft.com/office/2007/relationships/media" Target="../media/media4.mp4"/><Relationship Id="rId2" Type="http://schemas.openxmlformats.org/officeDocument/2006/relationships/video" Target="../media/media4.mp4"/></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5.mp4"/><Relationship Id="rId2" Type="http://schemas.openxmlformats.org/officeDocument/2006/relationships/video" Target="../media/media5.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dirty="0"/>
          </a:p>
        </p:txBody>
      </p:sp>
      <p:sp>
        <p:nvSpPr>
          <p:cNvPr id="3" name="Subtitle 2"/>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644201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Encryption</a:t>
            </a:r>
            <a:endParaRPr lang="en-GB" dirty="0"/>
          </a:p>
        </p:txBody>
      </p:sp>
      <p:sp>
        <p:nvSpPr>
          <p:cNvPr id="8" name="Content Placeholder 7"/>
          <p:cNvSpPr>
            <a:spLocks noGrp="1"/>
          </p:cNvSpPr>
          <p:nvPr>
            <p:ph idx="1"/>
          </p:nvPr>
        </p:nvSpPr>
        <p:spPr/>
        <p:txBody>
          <a:bodyPr/>
          <a:lstStyle/>
          <a:p>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91236"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646331"/>
          </a:xfrm>
          <a:prstGeom prst="rect">
            <a:avLst/>
          </a:prstGeom>
          <a:noFill/>
        </p:spPr>
        <p:txBody>
          <a:bodyPr wrap="square" rtlCol="0">
            <a:spAutoFit/>
          </a:bodyPr>
          <a:lstStyle/>
          <a:p>
            <a:pPr algn="ctr"/>
            <a:r>
              <a:rPr lang="en-GB" sz="3600" dirty="0"/>
              <a:t>Will Bob’s mom understand this message?</a:t>
            </a:r>
          </a:p>
        </p:txBody>
      </p:sp>
      <p:pic>
        <p:nvPicPr>
          <p:cNvPr id="3" name="Picture 2"/>
          <p:cNvPicPr>
            <a:picLocks noChangeAspect="1"/>
          </p:cNvPicPr>
          <p:nvPr/>
        </p:nvPicPr>
        <p:blipFill>
          <a:blip r:embed="rId4"/>
          <a:stretch>
            <a:fillRect/>
          </a:stretch>
        </p:blipFill>
        <p:spPr>
          <a:xfrm>
            <a:off x="5041665" y="5225"/>
            <a:ext cx="2448991" cy="4680294"/>
          </a:xfrm>
          <a:prstGeom prst="rect">
            <a:avLst/>
          </a:prstGeom>
        </p:spPr>
      </p:pic>
      <p:sp>
        <p:nvSpPr>
          <p:cNvPr id="4" name="Rounded Rectangular Callout 3"/>
          <p:cNvSpPr/>
          <p:nvPr/>
        </p:nvSpPr>
        <p:spPr>
          <a:xfrm>
            <a:off x="3176925" y="1390749"/>
            <a:ext cx="2560018" cy="92716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I love you!</a:t>
            </a:r>
          </a:p>
        </p:txBody>
      </p:sp>
    </p:spTree>
    <p:extLst>
      <p:ext uri="{BB962C8B-B14F-4D97-AF65-F5344CB8AC3E}">
        <p14:creationId xmlns:p14="http://schemas.microsoft.com/office/powerpoint/2010/main" val="528247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Encryption</a:t>
            </a:r>
            <a:endParaRPr lang="en-GB" dirty="0"/>
          </a:p>
        </p:txBody>
      </p:sp>
      <p:sp>
        <p:nvSpPr>
          <p:cNvPr id="9" name="Content Placeholder 8"/>
          <p:cNvSpPr>
            <a:spLocks noGrp="1"/>
          </p:cNvSpPr>
          <p:nvPr>
            <p:ph idx="1"/>
          </p:nvPr>
        </p:nvSpPr>
        <p:spPr/>
        <p:txBody>
          <a:bodyPr/>
          <a:lstStyle/>
          <a:p>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91236"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646331"/>
          </a:xfrm>
          <a:prstGeom prst="rect">
            <a:avLst/>
          </a:prstGeom>
          <a:noFill/>
        </p:spPr>
        <p:txBody>
          <a:bodyPr wrap="square" rtlCol="0">
            <a:spAutoFit/>
          </a:bodyPr>
          <a:lstStyle/>
          <a:p>
            <a:pPr algn="ctr"/>
            <a:r>
              <a:rPr lang="en-GB" sz="3600" dirty="0"/>
              <a:t>Bob needs to encrypt his data</a:t>
            </a:r>
          </a:p>
        </p:txBody>
      </p:sp>
      <p:pic>
        <p:nvPicPr>
          <p:cNvPr id="3" name="Picture 2"/>
          <p:cNvPicPr>
            <a:picLocks noChangeAspect="1"/>
          </p:cNvPicPr>
          <p:nvPr/>
        </p:nvPicPr>
        <p:blipFill>
          <a:blip r:embed="rId4"/>
          <a:stretch>
            <a:fillRect/>
          </a:stretch>
        </p:blipFill>
        <p:spPr>
          <a:xfrm>
            <a:off x="5041665" y="5225"/>
            <a:ext cx="2448991" cy="4680294"/>
          </a:xfrm>
          <a:prstGeom prst="rect">
            <a:avLst/>
          </a:prstGeom>
        </p:spPr>
      </p:pic>
      <p:sp>
        <p:nvSpPr>
          <p:cNvPr id="4" name="Rounded Rectangular Callout 3"/>
          <p:cNvSpPr/>
          <p:nvPr/>
        </p:nvSpPr>
        <p:spPr>
          <a:xfrm>
            <a:off x="3176925" y="1390749"/>
            <a:ext cx="2560018" cy="92716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I love you!</a:t>
            </a:r>
          </a:p>
        </p:txBody>
      </p:sp>
    </p:spTree>
    <p:extLst>
      <p:ext uri="{BB962C8B-B14F-4D97-AF65-F5344CB8AC3E}">
        <p14:creationId xmlns:p14="http://schemas.microsoft.com/office/powerpoint/2010/main" val="557999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0" y="962190"/>
            <a:ext cx="9185026" cy="5632311"/>
          </a:xfrm>
          <a:prstGeom prst="rect">
            <a:avLst/>
          </a:prstGeom>
          <a:noFill/>
        </p:spPr>
        <p:txBody>
          <a:bodyPr wrap="none" rtlCol="0">
            <a:spAutoFit/>
          </a:bodyPr>
          <a:lstStyle/>
          <a:p>
            <a:r>
              <a:rPr lang="en-GB" sz="4000" dirty="0"/>
              <a:t>Bob takes his message</a:t>
            </a:r>
          </a:p>
          <a:p>
            <a:endParaRPr lang="en-GB" sz="4000" dirty="0"/>
          </a:p>
          <a:p>
            <a:r>
              <a:rPr lang="en-GB" sz="4000" dirty="0"/>
              <a:t>He encrypts it using an encryption method:</a:t>
            </a:r>
          </a:p>
          <a:p>
            <a:endParaRPr lang="en-GB" sz="4000" dirty="0"/>
          </a:p>
          <a:p>
            <a:r>
              <a:rPr lang="en-GB" sz="4000" dirty="0"/>
              <a:t>Maybe his method is </a:t>
            </a:r>
          </a:p>
          <a:p>
            <a:r>
              <a:rPr lang="en-GB" sz="4000" dirty="0"/>
              <a:t>A=1, B=2, C=3, D=4</a:t>
            </a:r>
          </a:p>
          <a:p>
            <a:r>
              <a:rPr lang="en-GB" sz="4000" dirty="0"/>
              <a:t>This method is called a key </a:t>
            </a:r>
            <a:endParaRPr lang="is-IS" sz="4000"/>
          </a:p>
          <a:p>
            <a:endParaRPr lang="is-IS" sz="4000"/>
          </a:p>
          <a:p>
            <a:r>
              <a:rPr lang="is-IS" sz="4000"/>
              <a:t>So his message is now:</a:t>
            </a:r>
            <a:r>
              <a:rPr lang="en-GB" sz="4000" dirty="0"/>
              <a:t> </a:t>
            </a:r>
          </a:p>
        </p:txBody>
      </p:sp>
      <p:sp>
        <p:nvSpPr>
          <p:cNvPr id="2" name="Title 1"/>
          <p:cNvSpPr>
            <a:spLocks noGrp="1"/>
          </p:cNvSpPr>
          <p:nvPr>
            <p:ph type="title"/>
          </p:nvPr>
        </p:nvSpPr>
        <p:spPr/>
        <p:txBody>
          <a:bodyPr>
            <a:normAutofit fontScale="90000"/>
          </a:bodyPr>
          <a:lstStyle/>
          <a:p>
            <a:r>
              <a:rPr lang="en-GB" dirty="0" smtClean="0"/>
              <a:t>Symmetric Encryption </a:t>
            </a:r>
            <a:endParaRPr lang="en-GB" dirty="0"/>
          </a:p>
        </p:txBody>
      </p:sp>
      <p:sp>
        <p:nvSpPr>
          <p:cNvPr id="4" name="Rounded Rectangular Callout 3"/>
          <p:cNvSpPr/>
          <p:nvPr/>
        </p:nvSpPr>
        <p:spPr>
          <a:xfrm>
            <a:off x="6836224" y="712603"/>
            <a:ext cx="2560018" cy="92716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I love you!</a:t>
            </a:r>
          </a:p>
        </p:txBody>
      </p:sp>
      <p:sp>
        <p:nvSpPr>
          <p:cNvPr id="5" name="Rounded Rectangular Callout 4"/>
          <p:cNvSpPr/>
          <p:nvPr/>
        </p:nvSpPr>
        <p:spPr>
          <a:xfrm>
            <a:off x="6131944" y="5346178"/>
            <a:ext cx="4577082" cy="92716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9  12 15 22 5 25 15 21 </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670660" y="3252450"/>
            <a:ext cx="1943993" cy="1911593"/>
          </a:xfrm>
          <a:prstGeom prst="rect">
            <a:avLst/>
          </a:prstGeom>
        </p:spPr>
      </p:pic>
    </p:spTree>
    <p:extLst>
      <p:ext uri="{BB962C8B-B14F-4D97-AF65-F5344CB8AC3E}">
        <p14:creationId xmlns:p14="http://schemas.microsoft.com/office/powerpoint/2010/main" val="23923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dissolv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Encryption</a:t>
            </a:r>
            <a:endParaRPr lang="en-GB" dirty="0"/>
          </a:p>
        </p:txBody>
      </p:sp>
      <p:sp>
        <p:nvSpPr>
          <p:cNvPr id="4" name="Content Placeholder 3"/>
          <p:cNvSpPr>
            <a:spLocks noGrp="1"/>
          </p:cNvSpPr>
          <p:nvPr>
            <p:ph idx="1"/>
          </p:nvPr>
        </p:nvSpPr>
        <p:spPr/>
        <p:txBody>
          <a:bodyPr/>
          <a:lstStyle/>
          <a:p>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524001"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3"/>
            <a:ext cx="9144000" cy="1815882"/>
          </a:xfrm>
          <a:prstGeom prst="rect">
            <a:avLst/>
          </a:prstGeom>
          <a:noFill/>
        </p:spPr>
        <p:txBody>
          <a:bodyPr wrap="square" rtlCol="0">
            <a:spAutoFit/>
          </a:bodyPr>
          <a:lstStyle/>
          <a:p>
            <a:pPr algn="ctr"/>
            <a:r>
              <a:rPr lang="en-GB" sz="2800" dirty="0"/>
              <a:t>Bob sends his encrypted data and the Key to Alice, so Alice can read and decrypt his message</a:t>
            </a:r>
          </a:p>
          <a:p>
            <a:pPr algn="ctr"/>
            <a:endParaRPr lang="en-GB" sz="2800" dirty="0"/>
          </a:p>
          <a:p>
            <a:pPr algn="ctr"/>
            <a:r>
              <a:rPr lang="en-GB" sz="2800" dirty="0"/>
              <a:t>This key is PRIVATE KEY because only Bob and Alice have it</a:t>
            </a:r>
          </a:p>
        </p:txBody>
      </p:sp>
      <p:pic>
        <p:nvPicPr>
          <p:cNvPr id="3" name="Picture 2"/>
          <p:cNvPicPr>
            <a:picLocks noChangeAspect="1"/>
          </p:cNvPicPr>
          <p:nvPr/>
        </p:nvPicPr>
        <p:blipFill>
          <a:blip r:embed="rId4"/>
          <a:stretch>
            <a:fillRect/>
          </a:stretch>
        </p:blipFill>
        <p:spPr>
          <a:xfrm>
            <a:off x="5263399" y="5225"/>
            <a:ext cx="2448991" cy="4680294"/>
          </a:xfrm>
          <a:prstGeom prst="rect">
            <a:avLst/>
          </a:prstGeom>
        </p:spPr>
      </p:pic>
      <p:sp>
        <p:nvSpPr>
          <p:cNvPr id="8" name="Rounded Rectangular Callout 7"/>
          <p:cNvSpPr/>
          <p:nvPr/>
        </p:nvSpPr>
        <p:spPr>
          <a:xfrm>
            <a:off x="3098729" y="962190"/>
            <a:ext cx="2356006" cy="163188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9  12 15 22 5 25 15 21 </a:t>
            </a:r>
          </a:p>
        </p:txBody>
      </p:sp>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300306" y="2955329"/>
            <a:ext cx="1591374" cy="1564851"/>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9076626" y="3107729"/>
            <a:ext cx="1591374" cy="1564851"/>
          </a:xfrm>
          <a:prstGeom prst="rect">
            <a:avLst/>
          </a:prstGeom>
        </p:spPr>
      </p:pic>
    </p:spTree>
    <p:extLst>
      <p:ext uri="{BB962C8B-B14F-4D97-AF65-F5344CB8AC3E}">
        <p14:creationId xmlns:p14="http://schemas.microsoft.com/office/powerpoint/2010/main" val="69603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dissolve">
                                      <p:cBhvr>
                                        <p:cTn id="9" dur="500"/>
                                        <p:tgtEl>
                                          <p:spTgt spid="8"/>
                                        </p:tgtEl>
                                      </p:cBhvr>
                                    </p:animEffect>
                                  </p:childTnLst>
                                </p:cTn>
                              </p:par>
                              <p:par>
                                <p:cTn id="10" presetID="9"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Encryption</a:t>
            </a:r>
            <a:endParaRPr lang="en-GB" dirty="0"/>
          </a:p>
        </p:txBody>
      </p:sp>
      <p:sp>
        <p:nvSpPr>
          <p:cNvPr id="4" name="Content Placeholder 3"/>
          <p:cNvSpPr>
            <a:spLocks noGrp="1"/>
          </p:cNvSpPr>
          <p:nvPr>
            <p:ph idx="1"/>
          </p:nvPr>
        </p:nvSpPr>
        <p:spPr/>
        <p:txBody>
          <a:bodyPr/>
          <a:lstStyle/>
          <a:p>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524001"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954107"/>
          </a:xfrm>
          <a:prstGeom prst="rect">
            <a:avLst/>
          </a:prstGeom>
          <a:noFill/>
        </p:spPr>
        <p:txBody>
          <a:bodyPr wrap="square" rtlCol="0">
            <a:spAutoFit/>
          </a:bodyPr>
          <a:lstStyle/>
          <a:p>
            <a:pPr algn="ctr"/>
            <a:r>
              <a:rPr lang="en-GB" sz="2800" dirty="0"/>
              <a:t>But if mom gets the key</a:t>
            </a:r>
            <a:r>
              <a:rPr lang="is-IS" sz="2800"/>
              <a:t>…then she can read / decrypt all of the messages between Bob and Alice</a:t>
            </a:r>
            <a:endParaRPr lang="en-GB" sz="2800" dirty="0"/>
          </a:p>
        </p:txBody>
      </p:sp>
      <p:pic>
        <p:nvPicPr>
          <p:cNvPr id="3" name="Picture 2"/>
          <p:cNvPicPr>
            <a:picLocks noChangeAspect="1"/>
          </p:cNvPicPr>
          <p:nvPr/>
        </p:nvPicPr>
        <p:blipFill>
          <a:blip r:embed="rId4"/>
          <a:stretch>
            <a:fillRect/>
          </a:stretch>
        </p:blipFill>
        <p:spPr>
          <a:xfrm>
            <a:off x="5263399" y="5225"/>
            <a:ext cx="2448991" cy="4680294"/>
          </a:xfrm>
          <a:prstGeom prst="rect">
            <a:avLst/>
          </a:prstGeom>
        </p:spPr>
      </p:pic>
      <p:sp>
        <p:nvSpPr>
          <p:cNvPr id="8" name="Rounded Rectangular Callout 7"/>
          <p:cNvSpPr/>
          <p:nvPr/>
        </p:nvSpPr>
        <p:spPr>
          <a:xfrm>
            <a:off x="3098729" y="962190"/>
            <a:ext cx="2356006" cy="163188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9  12 15 22 5 25 15 21 </a:t>
            </a:r>
          </a:p>
        </p:txBody>
      </p:sp>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300306" y="2955329"/>
            <a:ext cx="1591374" cy="1564851"/>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9076626" y="3107729"/>
            <a:ext cx="1591374" cy="1564851"/>
          </a:xfrm>
          <a:prstGeom prst="rect">
            <a:avLst/>
          </a:prstGeom>
        </p:spPr>
      </p:pic>
      <p:pic>
        <p:nvPicPr>
          <p:cNvPr id="11" name="Picture 10"/>
          <p:cNvPicPr>
            <a:picLocks noChangeAspect="1"/>
          </p:cNvPicPr>
          <p:nvPr/>
        </p:nvPicPr>
        <p:blipFill>
          <a:blip r:embed="rId5">
            <a:extLst>
              <a:ext uri="{BEBA8EAE-BF5A-486C-A8C5-ECC9F3942E4B}">
                <a14:imgProps xmlns:a14="http://schemas.microsoft.com/office/drawing/2010/main">
                  <a14:imgLayer r:embed="rId8">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5750674" y="2773927"/>
            <a:ext cx="1591374" cy="1564851"/>
          </a:xfrm>
          <a:prstGeom prst="rect">
            <a:avLst/>
          </a:prstGeom>
        </p:spPr>
      </p:pic>
      <p:sp>
        <p:nvSpPr>
          <p:cNvPr id="12" name="Rounded Rectangular Callout 11"/>
          <p:cNvSpPr/>
          <p:nvPr/>
        </p:nvSpPr>
        <p:spPr>
          <a:xfrm>
            <a:off x="7712389" y="146247"/>
            <a:ext cx="2356006" cy="163188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YOU’RE CRAZY!</a:t>
            </a:r>
          </a:p>
        </p:txBody>
      </p:sp>
    </p:spTree>
    <p:extLst>
      <p:ext uri="{BB962C8B-B14F-4D97-AF65-F5344CB8AC3E}">
        <p14:creationId xmlns:p14="http://schemas.microsoft.com/office/powerpoint/2010/main" val="83801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dissolve">
                                      <p:cBhvr>
                                        <p:cTn id="9" dur="500"/>
                                        <p:tgtEl>
                                          <p:spTgt spid="11"/>
                                        </p:tgtEl>
                                      </p:cBhvr>
                                    </p:animEffect>
                                  </p:childTnLst>
                                </p:cTn>
                              </p:par>
                            </p:childTnLst>
                          </p:cTn>
                        </p:par>
                        <p:par>
                          <p:cTn id="10" fill="hold">
                            <p:stCondLst>
                              <p:cond delay="500"/>
                            </p:stCondLst>
                            <p:childTnLst>
                              <p:par>
                                <p:cTn id="11" presetID="9"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Symmetric Encryption </a:t>
            </a:r>
            <a:endParaRPr lang="en-GB" dirty="0"/>
          </a:p>
        </p:txBody>
      </p:sp>
      <p:sp>
        <p:nvSpPr>
          <p:cNvPr id="3" name="Content Placeholder 2"/>
          <p:cNvSpPr>
            <a:spLocks noGrp="1"/>
          </p:cNvSpPr>
          <p:nvPr>
            <p:ph idx="1"/>
          </p:nvPr>
        </p:nvSpPr>
        <p:spPr/>
        <p:txBody>
          <a:bodyPr/>
          <a:lstStyle/>
          <a:p>
            <a:r>
              <a:rPr lang="en-GB" dirty="0" smtClean="0"/>
              <a:t>+ Simple</a:t>
            </a:r>
          </a:p>
          <a:p>
            <a:r>
              <a:rPr lang="en-GB" dirty="0" smtClean="0"/>
              <a:t>+ Quick </a:t>
            </a:r>
          </a:p>
          <a:p>
            <a:endParaRPr lang="en-GB" dirty="0" smtClean="0"/>
          </a:p>
          <a:p>
            <a:r>
              <a:rPr lang="en-GB" dirty="0" smtClean="0"/>
              <a:t>-    You have to share your key </a:t>
            </a:r>
            <a:endParaRPr lang="en-GB" dirty="0"/>
          </a:p>
          <a:p>
            <a:pPr marL="457200" indent="-457200">
              <a:buFontTx/>
              <a:buChar char="-"/>
            </a:pPr>
            <a:r>
              <a:rPr lang="en-GB" dirty="0" smtClean="0"/>
              <a:t>If someone gets your key then they can read everything </a:t>
            </a:r>
          </a:p>
          <a:p>
            <a:pPr marL="457200" indent="-457200">
              <a:buFontTx/>
              <a:buChar char="-"/>
            </a:pPr>
            <a:endParaRPr lang="en-GB" dirty="0"/>
          </a:p>
        </p:txBody>
      </p:sp>
    </p:spTree>
    <p:extLst>
      <p:ext uri="{BB962C8B-B14F-4D97-AF65-F5344CB8AC3E}">
        <p14:creationId xmlns:p14="http://schemas.microsoft.com/office/powerpoint/2010/main" val="1266027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Asymmetric Encryption </a:t>
            </a:r>
            <a:endParaRPr lang="en-GB" dirty="0"/>
          </a:p>
        </p:txBody>
      </p:sp>
      <p:sp>
        <p:nvSpPr>
          <p:cNvPr id="3" name="Content Placeholder 2"/>
          <p:cNvSpPr>
            <a:spLocks noGrp="1"/>
          </p:cNvSpPr>
          <p:nvPr>
            <p:ph idx="1"/>
          </p:nvPr>
        </p:nvSpPr>
        <p:spPr/>
        <p:txBody>
          <a:bodyPr/>
          <a:lstStyle/>
          <a:p>
            <a:r>
              <a:rPr lang="en-GB" dirty="0" smtClean="0"/>
              <a:t>Uses two keys</a:t>
            </a:r>
          </a:p>
          <a:p>
            <a:endParaRPr lang="en-GB" dirty="0"/>
          </a:p>
          <a:p>
            <a:endParaRPr lang="en-GB" dirty="0" smtClean="0"/>
          </a:p>
          <a:p>
            <a:r>
              <a:rPr lang="en-GB" dirty="0" smtClean="0"/>
              <a:t>One key is PRIVATE – only you have this – you share this with NOBODY! Its yours, you love it, its more important than your life.</a:t>
            </a:r>
          </a:p>
          <a:p>
            <a:endParaRPr lang="en-GB" dirty="0"/>
          </a:p>
          <a:p>
            <a:r>
              <a:rPr lang="en-GB" dirty="0" smtClean="0"/>
              <a:t>Another key is public – you can share this with anyone and anyone can know this </a:t>
            </a:r>
            <a:endParaRPr lang="en-GB"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5750674" y="962190"/>
            <a:ext cx="1591374" cy="1564851"/>
          </a:xfrm>
          <a:prstGeom prst="rect">
            <a:avLst/>
          </a:prstGeom>
        </p:spPr>
      </p:pic>
      <p:pic>
        <p:nvPicPr>
          <p:cNvPr id="5" name="Picture 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4">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4159300" y="962190"/>
            <a:ext cx="1591374" cy="1564851"/>
          </a:xfrm>
          <a:prstGeom prst="rect">
            <a:avLst/>
          </a:prstGeom>
        </p:spPr>
      </p:pic>
    </p:spTree>
    <p:extLst>
      <p:ext uri="{BB962C8B-B14F-4D97-AF65-F5344CB8AC3E}">
        <p14:creationId xmlns:p14="http://schemas.microsoft.com/office/powerpoint/2010/main" val="860419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85262" y="119388"/>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442383" y="1"/>
            <a:ext cx="2077397" cy="2988341"/>
          </a:xfrm>
          <a:prstGeom prst="rect">
            <a:avLst/>
          </a:prstGeom>
        </p:spPr>
      </p:pic>
      <p:pic>
        <p:nvPicPr>
          <p:cNvPr id="7" name="Picture 6"/>
          <p:cNvPicPr>
            <a:picLocks noChangeAspect="1"/>
          </p:cNvPicPr>
          <p:nvPr/>
        </p:nvPicPr>
        <p:blipFill>
          <a:blip r:embed="rId4"/>
          <a:stretch>
            <a:fillRect/>
          </a:stretch>
        </p:blipFill>
        <p:spPr>
          <a:xfrm>
            <a:off x="4959114" y="1"/>
            <a:ext cx="1895658" cy="3622813"/>
          </a:xfrm>
          <a:prstGeom prst="rect">
            <a:avLst/>
          </a:prstGeom>
        </p:spPr>
      </p:pic>
      <p:grpSp>
        <p:nvGrpSpPr>
          <p:cNvPr id="21" name="Group 20"/>
          <p:cNvGrpSpPr/>
          <p:nvPr/>
        </p:nvGrpSpPr>
        <p:grpSpPr>
          <a:xfrm>
            <a:off x="4828249" y="4152089"/>
            <a:ext cx="2287890" cy="2413277"/>
            <a:chOff x="3304249" y="4152088"/>
            <a:chExt cx="2287890" cy="2413277"/>
          </a:xfrm>
        </p:grpSpPr>
        <p:sp>
          <p:nvSpPr>
            <p:cNvPr id="16" name="Rectangle 15"/>
            <p:cNvSpPr/>
            <p:nvPr/>
          </p:nvSpPr>
          <p:spPr>
            <a:xfrm>
              <a:off x="3304249" y="4152088"/>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739398" y="4340115"/>
              <a:ext cx="1591374" cy="1564851"/>
            </a:xfrm>
            <a:prstGeom prst="rect">
              <a:avLst/>
            </a:prstGeom>
          </p:spPr>
        </p:pic>
        <p:sp>
          <p:nvSpPr>
            <p:cNvPr id="15" name="TextBox 14"/>
            <p:cNvSpPr txBox="1"/>
            <p:nvPr/>
          </p:nvSpPr>
          <p:spPr>
            <a:xfrm>
              <a:off x="3304249" y="5919034"/>
              <a:ext cx="2287890" cy="646331"/>
            </a:xfrm>
            <a:prstGeom prst="rect">
              <a:avLst/>
            </a:prstGeom>
            <a:noFill/>
          </p:spPr>
          <p:txBody>
            <a:bodyPr wrap="square" rtlCol="0">
              <a:spAutoFit/>
            </a:bodyPr>
            <a:lstStyle/>
            <a:p>
              <a:r>
                <a:rPr lang="en-GB" sz="3600" dirty="0"/>
                <a:t>Public Key</a:t>
              </a:r>
            </a:p>
          </p:txBody>
        </p:sp>
      </p:grpSp>
      <p:grpSp>
        <p:nvGrpSpPr>
          <p:cNvPr id="20" name="Group 19"/>
          <p:cNvGrpSpPr/>
          <p:nvPr/>
        </p:nvGrpSpPr>
        <p:grpSpPr>
          <a:xfrm>
            <a:off x="8442383" y="3076907"/>
            <a:ext cx="2077397" cy="2018252"/>
            <a:chOff x="6918382" y="3738106"/>
            <a:chExt cx="2287890" cy="2467952"/>
          </a:xfrm>
        </p:grpSpPr>
        <p:sp>
          <p:nvSpPr>
            <p:cNvPr id="17" name="Rectangle 16"/>
            <p:cNvSpPr/>
            <p:nvPr/>
          </p:nvSpPr>
          <p:spPr>
            <a:xfrm>
              <a:off x="6918382" y="3738106"/>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p>
          </p:txBody>
        </p:sp>
        <p:pic>
          <p:nvPicPr>
            <p:cNvPr id="14" name="Picture 13"/>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404405" y="3911265"/>
              <a:ext cx="1591374" cy="1564851"/>
            </a:xfrm>
            <a:prstGeom prst="rect">
              <a:avLst/>
            </a:prstGeom>
          </p:spPr>
        </p:pic>
        <p:sp>
          <p:nvSpPr>
            <p:cNvPr id="19" name="TextBox 18"/>
            <p:cNvSpPr txBox="1"/>
            <p:nvPr/>
          </p:nvSpPr>
          <p:spPr>
            <a:xfrm>
              <a:off x="6918382" y="5490984"/>
              <a:ext cx="2287890" cy="715074"/>
            </a:xfrm>
            <a:prstGeom prst="rect">
              <a:avLst/>
            </a:prstGeom>
            <a:noFill/>
          </p:spPr>
          <p:txBody>
            <a:bodyPr wrap="square" rtlCol="0">
              <a:spAutoFit/>
            </a:bodyPr>
            <a:lstStyle/>
            <a:p>
              <a:pPr algn="ctr"/>
              <a:r>
                <a:rPr lang="en-GB" sz="3200" dirty="0"/>
                <a:t>Private Key</a:t>
              </a:r>
            </a:p>
          </p:txBody>
        </p:sp>
      </p:grpSp>
      <p:sp>
        <p:nvSpPr>
          <p:cNvPr id="22" name="TextBox 21"/>
          <p:cNvSpPr txBox="1"/>
          <p:nvPr/>
        </p:nvSpPr>
        <p:spPr>
          <a:xfrm>
            <a:off x="1542238" y="3849753"/>
            <a:ext cx="3416876" cy="2246769"/>
          </a:xfrm>
          <a:prstGeom prst="rect">
            <a:avLst/>
          </a:prstGeom>
          <a:noFill/>
        </p:spPr>
        <p:txBody>
          <a:bodyPr wrap="square" rtlCol="0">
            <a:spAutoFit/>
          </a:bodyPr>
          <a:lstStyle/>
          <a:p>
            <a:r>
              <a:rPr lang="en-GB" sz="2800" dirty="0"/>
              <a:t>Alice uses asymmetric encryption.</a:t>
            </a:r>
          </a:p>
          <a:p>
            <a:endParaRPr lang="en-GB" sz="2800" dirty="0"/>
          </a:p>
          <a:p>
            <a:r>
              <a:rPr lang="en-GB" sz="2800" dirty="0"/>
              <a:t>She has a private key and a public key </a:t>
            </a:r>
          </a:p>
        </p:txBody>
      </p:sp>
    </p:spTree>
    <p:extLst>
      <p:ext uri="{BB962C8B-B14F-4D97-AF65-F5344CB8AC3E}">
        <p14:creationId xmlns:p14="http://schemas.microsoft.com/office/powerpoint/2010/main" val="206774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85262" y="119388"/>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442383" y="1"/>
            <a:ext cx="2077397" cy="2988341"/>
          </a:xfrm>
          <a:prstGeom prst="rect">
            <a:avLst/>
          </a:prstGeom>
        </p:spPr>
      </p:pic>
      <p:pic>
        <p:nvPicPr>
          <p:cNvPr id="7" name="Picture 6"/>
          <p:cNvPicPr>
            <a:picLocks noChangeAspect="1"/>
          </p:cNvPicPr>
          <p:nvPr/>
        </p:nvPicPr>
        <p:blipFill>
          <a:blip r:embed="rId4"/>
          <a:stretch>
            <a:fillRect/>
          </a:stretch>
        </p:blipFill>
        <p:spPr>
          <a:xfrm>
            <a:off x="4959114" y="1"/>
            <a:ext cx="1895658" cy="3622813"/>
          </a:xfrm>
          <a:prstGeom prst="rect">
            <a:avLst/>
          </a:prstGeom>
        </p:spPr>
      </p:pic>
      <p:grpSp>
        <p:nvGrpSpPr>
          <p:cNvPr id="21" name="Group 20"/>
          <p:cNvGrpSpPr/>
          <p:nvPr/>
        </p:nvGrpSpPr>
        <p:grpSpPr>
          <a:xfrm>
            <a:off x="4828249" y="4152089"/>
            <a:ext cx="2287890" cy="2399209"/>
            <a:chOff x="3304249" y="4152088"/>
            <a:chExt cx="2287890" cy="2399209"/>
          </a:xfrm>
        </p:grpSpPr>
        <p:sp>
          <p:nvSpPr>
            <p:cNvPr id="16" name="Rectangle 15"/>
            <p:cNvSpPr/>
            <p:nvPr/>
          </p:nvSpPr>
          <p:spPr>
            <a:xfrm>
              <a:off x="3304249" y="4152088"/>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739398" y="4340115"/>
              <a:ext cx="1591374" cy="1564851"/>
            </a:xfrm>
            <a:prstGeom prst="rect">
              <a:avLst/>
            </a:prstGeom>
          </p:spPr>
        </p:pic>
        <p:sp>
          <p:nvSpPr>
            <p:cNvPr id="15" name="TextBox 14"/>
            <p:cNvSpPr txBox="1"/>
            <p:nvPr/>
          </p:nvSpPr>
          <p:spPr>
            <a:xfrm>
              <a:off x="3304249" y="5904966"/>
              <a:ext cx="2287890" cy="646331"/>
            </a:xfrm>
            <a:prstGeom prst="rect">
              <a:avLst/>
            </a:prstGeom>
            <a:noFill/>
          </p:spPr>
          <p:txBody>
            <a:bodyPr wrap="square" rtlCol="0">
              <a:spAutoFit/>
            </a:bodyPr>
            <a:lstStyle/>
            <a:p>
              <a:r>
                <a:rPr lang="en-GB" sz="3600" dirty="0"/>
                <a:t>Public Key</a:t>
              </a:r>
            </a:p>
          </p:txBody>
        </p:sp>
      </p:grpSp>
      <p:grpSp>
        <p:nvGrpSpPr>
          <p:cNvPr id="20" name="Group 19"/>
          <p:cNvGrpSpPr/>
          <p:nvPr/>
        </p:nvGrpSpPr>
        <p:grpSpPr>
          <a:xfrm>
            <a:off x="8442383" y="3076907"/>
            <a:ext cx="2077397" cy="2018252"/>
            <a:chOff x="6918382" y="3738106"/>
            <a:chExt cx="2287890" cy="2467952"/>
          </a:xfrm>
        </p:grpSpPr>
        <p:sp>
          <p:nvSpPr>
            <p:cNvPr id="17" name="Rectangle 16"/>
            <p:cNvSpPr/>
            <p:nvPr/>
          </p:nvSpPr>
          <p:spPr>
            <a:xfrm>
              <a:off x="6918382" y="3738106"/>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p>
          </p:txBody>
        </p:sp>
        <p:pic>
          <p:nvPicPr>
            <p:cNvPr id="14" name="Picture 13"/>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404405" y="3911265"/>
              <a:ext cx="1591374" cy="1564851"/>
            </a:xfrm>
            <a:prstGeom prst="rect">
              <a:avLst/>
            </a:prstGeom>
          </p:spPr>
        </p:pic>
        <p:sp>
          <p:nvSpPr>
            <p:cNvPr id="19" name="TextBox 18"/>
            <p:cNvSpPr txBox="1"/>
            <p:nvPr/>
          </p:nvSpPr>
          <p:spPr>
            <a:xfrm>
              <a:off x="6918382" y="5490984"/>
              <a:ext cx="2287890" cy="715074"/>
            </a:xfrm>
            <a:prstGeom prst="rect">
              <a:avLst/>
            </a:prstGeom>
            <a:noFill/>
          </p:spPr>
          <p:txBody>
            <a:bodyPr wrap="square" rtlCol="0">
              <a:spAutoFit/>
            </a:bodyPr>
            <a:lstStyle/>
            <a:p>
              <a:pPr algn="ctr"/>
              <a:r>
                <a:rPr lang="en-GB" sz="3200" dirty="0"/>
                <a:t>Private Key</a:t>
              </a:r>
            </a:p>
          </p:txBody>
        </p:sp>
      </p:grpSp>
      <p:sp>
        <p:nvSpPr>
          <p:cNvPr id="22" name="TextBox 21"/>
          <p:cNvSpPr txBox="1"/>
          <p:nvPr/>
        </p:nvSpPr>
        <p:spPr>
          <a:xfrm>
            <a:off x="1524000" y="5095160"/>
            <a:ext cx="3416876" cy="1384995"/>
          </a:xfrm>
          <a:prstGeom prst="rect">
            <a:avLst/>
          </a:prstGeom>
          <a:noFill/>
        </p:spPr>
        <p:txBody>
          <a:bodyPr wrap="square" rtlCol="0">
            <a:spAutoFit/>
          </a:bodyPr>
          <a:lstStyle/>
          <a:p>
            <a:r>
              <a:rPr lang="en-GB" sz="2800" dirty="0"/>
              <a:t>Bob can encrypt his message using Alice’s public key. </a:t>
            </a:r>
          </a:p>
        </p:txBody>
      </p:sp>
      <p:sp>
        <p:nvSpPr>
          <p:cNvPr id="2" name="Bent-Up Arrow 1"/>
          <p:cNvSpPr/>
          <p:nvPr/>
        </p:nvSpPr>
        <p:spPr>
          <a:xfrm rot="5400000">
            <a:off x="2708113" y="2906006"/>
            <a:ext cx="2018252" cy="2360055"/>
          </a:xfrm>
          <a:prstGeom prst="bentUpArrow">
            <a:avLst>
              <a:gd name="adj1" fmla="val 22582"/>
              <a:gd name="adj2" fmla="val 21775"/>
              <a:gd name="adj3" fmla="val 35398"/>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328144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85262" y="119388"/>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442383" y="1"/>
            <a:ext cx="2077397" cy="2988341"/>
          </a:xfrm>
          <a:prstGeom prst="rect">
            <a:avLst/>
          </a:prstGeom>
        </p:spPr>
      </p:pic>
      <p:pic>
        <p:nvPicPr>
          <p:cNvPr id="7" name="Picture 6"/>
          <p:cNvPicPr>
            <a:picLocks noChangeAspect="1"/>
          </p:cNvPicPr>
          <p:nvPr/>
        </p:nvPicPr>
        <p:blipFill>
          <a:blip r:embed="rId4"/>
          <a:stretch>
            <a:fillRect/>
          </a:stretch>
        </p:blipFill>
        <p:spPr>
          <a:xfrm>
            <a:off x="4959114" y="1"/>
            <a:ext cx="1895658" cy="3622813"/>
          </a:xfrm>
          <a:prstGeom prst="rect">
            <a:avLst/>
          </a:prstGeom>
        </p:spPr>
      </p:pic>
      <p:grpSp>
        <p:nvGrpSpPr>
          <p:cNvPr id="21" name="Group 20"/>
          <p:cNvGrpSpPr/>
          <p:nvPr/>
        </p:nvGrpSpPr>
        <p:grpSpPr>
          <a:xfrm>
            <a:off x="4828249" y="4152089"/>
            <a:ext cx="2287890" cy="2399209"/>
            <a:chOff x="3304249" y="4152088"/>
            <a:chExt cx="2287890" cy="2399209"/>
          </a:xfrm>
        </p:grpSpPr>
        <p:sp>
          <p:nvSpPr>
            <p:cNvPr id="16" name="Rectangle 15"/>
            <p:cNvSpPr/>
            <p:nvPr/>
          </p:nvSpPr>
          <p:spPr>
            <a:xfrm>
              <a:off x="3304249" y="4152088"/>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739398" y="4340115"/>
              <a:ext cx="1591374" cy="1564851"/>
            </a:xfrm>
            <a:prstGeom prst="rect">
              <a:avLst/>
            </a:prstGeom>
          </p:spPr>
        </p:pic>
        <p:sp>
          <p:nvSpPr>
            <p:cNvPr id="15" name="TextBox 14"/>
            <p:cNvSpPr txBox="1"/>
            <p:nvPr/>
          </p:nvSpPr>
          <p:spPr>
            <a:xfrm>
              <a:off x="3304249" y="5904966"/>
              <a:ext cx="2287890" cy="646331"/>
            </a:xfrm>
            <a:prstGeom prst="rect">
              <a:avLst/>
            </a:prstGeom>
            <a:noFill/>
          </p:spPr>
          <p:txBody>
            <a:bodyPr wrap="square" rtlCol="0">
              <a:spAutoFit/>
            </a:bodyPr>
            <a:lstStyle/>
            <a:p>
              <a:r>
                <a:rPr lang="en-GB" sz="3600" dirty="0"/>
                <a:t>Public Key</a:t>
              </a:r>
            </a:p>
          </p:txBody>
        </p:sp>
      </p:grpSp>
      <p:grpSp>
        <p:nvGrpSpPr>
          <p:cNvPr id="20" name="Group 19"/>
          <p:cNvGrpSpPr/>
          <p:nvPr/>
        </p:nvGrpSpPr>
        <p:grpSpPr>
          <a:xfrm>
            <a:off x="8442383" y="3076907"/>
            <a:ext cx="2077397" cy="2018252"/>
            <a:chOff x="6918382" y="3738106"/>
            <a:chExt cx="2287890" cy="2467952"/>
          </a:xfrm>
        </p:grpSpPr>
        <p:sp>
          <p:nvSpPr>
            <p:cNvPr id="17" name="Rectangle 16"/>
            <p:cNvSpPr/>
            <p:nvPr/>
          </p:nvSpPr>
          <p:spPr>
            <a:xfrm>
              <a:off x="6918382" y="3738106"/>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p>
          </p:txBody>
        </p:sp>
        <p:pic>
          <p:nvPicPr>
            <p:cNvPr id="14" name="Picture 13"/>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404405" y="3911265"/>
              <a:ext cx="1591374" cy="1564851"/>
            </a:xfrm>
            <a:prstGeom prst="rect">
              <a:avLst/>
            </a:prstGeom>
          </p:spPr>
        </p:pic>
        <p:sp>
          <p:nvSpPr>
            <p:cNvPr id="19" name="TextBox 18"/>
            <p:cNvSpPr txBox="1"/>
            <p:nvPr/>
          </p:nvSpPr>
          <p:spPr>
            <a:xfrm>
              <a:off x="6918382" y="5490984"/>
              <a:ext cx="2287890" cy="715074"/>
            </a:xfrm>
            <a:prstGeom prst="rect">
              <a:avLst/>
            </a:prstGeom>
            <a:noFill/>
          </p:spPr>
          <p:txBody>
            <a:bodyPr wrap="square" rtlCol="0">
              <a:spAutoFit/>
            </a:bodyPr>
            <a:lstStyle/>
            <a:p>
              <a:pPr algn="ctr"/>
              <a:r>
                <a:rPr lang="en-GB" sz="3200" dirty="0"/>
                <a:t>Private Key</a:t>
              </a:r>
            </a:p>
          </p:txBody>
        </p:sp>
      </p:grpSp>
      <p:sp>
        <p:nvSpPr>
          <p:cNvPr id="22" name="TextBox 21"/>
          <p:cNvSpPr txBox="1"/>
          <p:nvPr/>
        </p:nvSpPr>
        <p:spPr>
          <a:xfrm>
            <a:off x="1542238" y="4356021"/>
            <a:ext cx="3416876" cy="1815882"/>
          </a:xfrm>
          <a:prstGeom prst="rect">
            <a:avLst/>
          </a:prstGeom>
          <a:noFill/>
        </p:spPr>
        <p:txBody>
          <a:bodyPr wrap="square" rtlCol="0">
            <a:spAutoFit/>
          </a:bodyPr>
          <a:lstStyle/>
          <a:p>
            <a:r>
              <a:rPr lang="en-GB" sz="2800" dirty="0"/>
              <a:t>ANYONE, including Bob’s mom can see this. But its still encrypted </a:t>
            </a:r>
          </a:p>
        </p:txBody>
      </p:sp>
    </p:spTree>
    <p:extLst>
      <p:ext uri="{BB962C8B-B14F-4D97-AF65-F5344CB8AC3E}">
        <p14:creationId xmlns:p14="http://schemas.microsoft.com/office/powerpoint/2010/main" val="11945327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sp>
        <p:nvSpPr>
          <p:cNvPr id="3" name="Content Placeholder 2"/>
          <p:cNvSpPr>
            <a:spLocks noGrp="1"/>
          </p:cNvSpPr>
          <p:nvPr>
            <p:ph idx="1"/>
          </p:nvPr>
        </p:nvSpPr>
        <p:spPr/>
        <p:txBody>
          <a:bodyPr>
            <a:normAutofit fontScale="62500" lnSpcReduction="20000"/>
          </a:bodyPr>
          <a:lstStyle/>
          <a:p>
            <a:r>
              <a:rPr lang="en-GB" dirty="0" smtClean="0"/>
              <a:t>From Year 13 </a:t>
            </a:r>
          </a:p>
          <a:p>
            <a:r>
              <a:rPr lang="en-GB" dirty="0" smtClean="0"/>
              <a:t>3.5.3 Encryption protocols</a:t>
            </a:r>
          </a:p>
          <a:p>
            <a:r>
              <a:rPr lang="en-GB" dirty="0" smtClean="0"/>
              <a:t>• show awareness of the purpose of Secure Socket Layer (SSL)/Transport Layer Security (TLS)</a:t>
            </a:r>
          </a:p>
          <a:p>
            <a:r>
              <a:rPr lang="en-GB" dirty="0" smtClean="0"/>
              <a:t>• show awareness of the use of SSL/TLS in client-server communication</a:t>
            </a:r>
          </a:p>
          <a:p>
            <a:r>
              <a:rPr lang="en-GB" dirty="0" smtClean="0"/>
              <a:t>• show awareness of situations where the use of SSL/TLS would be appropriate</a:t>
            </a:r>
          </a:p>
          <a:p>
            <a:r>
              <a:rPr lang="en-GB" dirty="0" smtClean="0"/>
              <a:t>3.5.4 Malware</a:t>
            </a:r>
          </a:p>
          <a:p>
            <a:r>
              <a:rPr lang="en-GB" dirty="0" smtClean="0"/>
              <a:t>• show understanding of malware: viruses, spyware, worms, phishing, pharming</a:t>
            </a:r>
          </a:p>
          <a:p>
            <a:r>
              <a:rPr lang="en-GB" dirty="0" smtClean="0"/>
              <a:t>• describe vulnerabilities that the various types of malware can exploit</a:t>
            </a:r>
          </a:p>
          <a:p>
            <a:r>
              <a:rPr lang="en-GB" dirty="0" smtClean="0"/>
              <a:t>• describe methods that can be used to restrict the effect of malware</a:t>
            </a:r>
          </a:p>
          <a:p>
            <a:endParaRPr lang="en-GB" dirty="0"/>
          </a:p>
          <a:p>
            <a:r>
              <a:rPr lang="en-GB" dirty="0" smtClean="0"/>
              <a:t>From Year 10 </a:t>
            </a:r>
          </a:p>
          <a:p>
            <a:r>
              <a:rPr lang="en-GB" dirty="0"/>
              <a:t>1.4.2 </a:t>
            </a:r>
            <a:endParaRPr lang="en-GB" dirty="0" smtClean="0">
              <a:effectLst/>
            </a:endParaRPr>
          </a:p>
          <a:p>
            <a:r>
              <a:rPr lang="en-GB" dirty="0"/>
              <a:t>show understanding of how data are kept safe when stored and transmitted, including: </a:t>
            </a:r>
            <a:endParaRPr lang="en-GB" dirty="0" smtClean="0">
              <a:effectLst/>
            </a:endParaRPr>
          </a:p>
          <a:p>
            <a:pPr lvl="1"/>
            <a:r>
              <a:rPr lang="en-GB" dirty="0"/>
              <a:t>–  use of passwords, both entered at a keyboard and biometric </a:t>
            </a:r>
            <a:endParaRPr lang="en-GB" dirty="0" smtClean="0">
              <a:effectLst/>
            </a:endParaRPr>
          </a:p>
          <a:p>
            <a:pPr lvl="1"/>
            <a:r>
              <a:rPr lang="en-GB" dirty="0"/>
              <a:t>–  use of </a:t>
            </a:r>
            <a:r>
              <a:rPr lang="en-GB" dirty="0" smtClean="0"/>
              <a:t>firewalls</a:t>
            </a:r>
            <a:r>
              <a:rPr lang="en-GB" dirty="0"/>
              <a:t>, both software and hardware, including proxy servers </a:t>
            </a:r>
            <a:endParaRPr lang="en-GB" dirty="0" smtClean="0">
              <a:effectLst/>
            </a:endParaRPr>
          </a:p>
          <a:p>
            <a:pPr lvl="1"/>
            <a:r>
              <a:rPr lang="en-GB" dirty="0"/>
              <a:t>–  use of security protocols such as Secure Socket Layer (SSL) and Transport Layer Security (TLS) </a:t>
            </a:r>
            <a:endParaRPr lang="en-GB" dirty="0" smtClean="0">
              <a:effectLst/>
            </a:endParaRPr>
          </a:p>
          <a:p>
            <a:pPr lvl="1"/>
            <a:r>
              <a:rPr lang="en-GB" dirty="0"/>
              <a:t>–  use of symmetric encryption (plain text, cypher text and use of a key) showing understanding that increasing the length of a key increases the strength of the encryption </a:t>
            </a:r>
            <a:endParaRPr lang="en-GB" dirty="0" smtClean="0">
              <a:effectLst/>
            </a:endParaRPr>
          </a:p>
          <a:p>
            <a:pPr lvl="1"/>
            <a:r>
              <a:rPr lang="en-GB" dirty="0"/>
              <a:t>1.4.3 </a:t>
            </a:r>
            <a:endParaRPr lang="en-GB" dirty="0" smtClean="0">
              <a:effectLst/>
            </a:endParaRPr>
          </a:p>
          <a:p>
            <a:r>
              <a:rPr lang="en-GB" dirty="0"/>
              <a:t>show understanding of the need to keep online systems safe from attacks including denial of service attacks, phishing, pharming </a:t>
            </a:r>
            <a:endParaRPr lang="en-GB" dirty="0" smtClean="0">
              <a:effectLst/>
            </a:endParaRPr>
          </a:p>
          <a:p>
            <a:endParaRPr lang="en-GB" dirty="0"/>
          </a:p>
        </p:txBody>
      </p:sp>
    </p:spTree>
    <p:extLst>
      <p:ext uri="{BB962C8B-B14F-4D97-AF65-F5344CB8AC3E}">
        <p14:creationId xmlns:p14="http://schemas.microsoft.com/office/powerpoint/2010/main" val="21224359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85262" y="119388"/>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442383" y="1"/>
            <a:ext cx="2077397" cy="2988341"/>
          </a:xfrm>
          <a:prstGeom prst="rect">
            <a:avLst/>
          </a:prstGeom>
        </p:spPr>
      </p:pic>
      <p:pic>
        <p:nvPicPr>
          <p:cNvPr id="7" name="Picture 6"/>
          <p:cNvPicPr>
            <a:picLocks noChangeAspect="1"/>
          </p:cNvPicPr>
          <p:nvPr/>
        </p:nvPicPr>
        <p:blipFill>
          <a:blip r:embed="rId4"/>
          <a:stretch>
            <a:fillRect/>
          </a:stretch>
        </p:blipFill>
        <p:spPr>
          <a:xfrm>
            <a:off x="4959114" y="1"/>
            <a:ext cx="1895658" cy="3622813"/>
          </a:xfrm>
          <a:prstGeom prst="rect">
            <a:avLst/>
          </a:prstGeom>
        </p:spPr>
      </p:pic>
      <p:grpSp>
        <p:nvGrpSpPr>
          <p:cNvPr id="21" name="Group 20"/>
          <p:cNvGrpSpPr/>
          <p:nvPr/>
        </p:nvGrpSpPr>
        <p:grpSpPr>
          <a:xfrm>
            <a:off x="4828249" y="4152089"/>
            <a:ext cx="2287890" cy="2399209"/>
            <a:chOff x="3304249" y="4152088"/>
            <a:chExt cx="2287890" cy="2399209"/>
          </a:xfrm>
        </p:grpSpPr>
        <p:sp>
          <p:nvSpPr>
            <p:cNvPr id="16" name="Rectangle 15"/>
            <p:cNvSpPr/>
            <p:nvPr/>
          </p:nvSpPr>
          <p:spPr>
            <a:xfrm>
              <a:off x="3304249" y="4152088"/>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739398" y="4340115"/>
              <a:ext cx="1591374" cy="1564851"/>
            </a:xfrm>
            <a:prstGeom prst="rect">
              <a:avLst/>
            </a:prstGeom>
          </p:spPr>
        </p:pic>
        <p:sp>
          <p:nvSpPr>
            <p:cNvPr id="15" name="TextBox 14"/>
            <p:cNvSpPr txBox="1"/>
            <p:nvPr/>
          </p:nvSpPr>
          <p:spPr>
            <a:xfrm>
              <a:off x="3304249" y="5904966"/>
              <a:ext cx="2287890" cy="646331"/>
            </a:xfrm>
            <a:prstGeom prst="rect">
              <a:avLst/>
            </a:prstGeom>
            <a:noFill/>
          </p:spPr>
          <p:txBody>
            <a:bodyPr wrap="square" rtlCol="0">
              <a:spAutoFit/>
            </a:bodyPr>
            <a:lstStyle/>
            <a:p>
              <a:r>
                <a:rPr lang="en-GB" sz="3600" dirty="0"/>
                <a:t>Public Key</a:t>
              </a:r>
            </a:p>
          </p:txBody>
        </p:sp>
      </p:grpSp>
      <p:grpSp>
        <p:nvGrpSpPr>
          <p:cNvPr id="20" name="Group 19"/>
          <p:cNvGrpSpPr/>
          <p:nvPr/>
        </p:nvGrpSpPr>
        <p:grpSpPr>
          <a:xfrm>
            <a:off x="8442383" y="3076907"/>
            <a:ext cx="2077397" cy="2018252"/>
            <a:chOff x="6918382" y="3738106"/>
            <a:chExt cx="2287890" cy="2467952"/>
          </a:xfrm>
        </p:grpSpPr>
        <p:sp>
          <p:nvSpPr>
            <p:cNvPr id="17" name="Rectangle 16"/>
            <p:cNvSpPr/>
            <p:nvPr/>
          </p:nvSpPr>
          <p:spPr>
            <a:xfrm>
              <a:off x="6918382" y="3738106"/>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p>
          </p:txBody>
        </p:sp>
        <p:pic>
          <p:nvPicPr>
            <p:cNvPr id="14" name="Picture 13"/>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404405" y="3911265"/>
              <a:ext cx="1591374" cy="1564851"/>
            </a:xfrm>
            <a:prstGeom prst="rect">
              <a:avLst/>
            </a:prstGeom>
          </p:spPr>
        </p:pic>
        <p:sp>
          <p:nvSpPr>
            <p:cNvPr id="19" name="TextBox 18"/>
            <p:cNvSpPr txBox="1"/>
            <p:nvPr/>
          </p:nvSpPr>
          <p:spPr>
            <a:xfrm>
              <a:off x="6918382" y="5490984"/>
              <a:ext cx="2287890" cy="715074"/>
            </a:xfrm>
            <a:prstGeom prst="rect">
              <a:avLst/>
            </a:prstGeom>
            <a:noFill/>
          </p:spPr>
          <p:txBody>
            <a:bodyPr wrap="square" rtlCol="0">
              <a:spAutoFit/>
            </a:bodyPr>
            <a:lstStyle/>
            <a:p>
              <a:pPr algn="ctr"/>
              <a:r>
                <a:rPr lang="en-GB" sz="3200" dirty="0"/>
                <a:t>Private Key</a:t>
              </a:r>
            </a:p>
          </p:txBody>
        </p:sp>
      </p:grpSp>
      <p:sp>
        <p:nvSpPr>
          <p:cNvPr id="22" name="TextBox 21"/>
          <p:cNvSpPr txBox="1"/>
          <p:nvPr/>
        </p:nvSpPr>
        <p:spPr>
          <a:xfrm>
            <a:off x="1542238" y="4356022"/>
            <a:ext cx="3416876" cy="1384995"/>
          </a:xfrm>
          <a:prstGeom prst="rect">
            <a:avLst/>
          </a:prstGeom>
          <a:noFill/>
        </p:spPr>
        <p:txBody>
          <a:bodyPr wrap="square" rtlCol="0">
            <a:spAutoFit/>
          </a:bodyPr>
          <a:lstStyle/>
          <a:p>
            <a:r>
              <a:rPr lang="en-GB" sz="2800" dirty="0"/>
              <a:t>The only thing that can decrypt is Alice’s private key </a:t>
            </a:r>
          </a:p>
        </p:txBody>
      </p:sp>
      <p:sp>
        <p:nvSpPr>
          <p:cNvPr id="18" name="Bent-Up Arrow 17"/>
          <p:cNvSpPr/>
          <p:nvPr/>
        </p:nvSpPr>
        <p:spPr>
          <a:xfrm>
            <a:off x="7116139" y="4877697"/>
            <a:ext cx="2813588" cy="1651573"/>
          </a:xfrm>
          <a:prstGeom prst="bentUpArrow">
            <a:avLst>
              <a:gd name="adj1" fmla="val 22582"/>
              <a:gd name="adj2" fmla="val 21775"/>
              <a:gd name="adj3" fmla="val 35398"/>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353349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SSL and Emails</a:t>
            </a:r>
            <a:endParaRPr lang="en-GB" dirty="0"/>
          </a:p>
        </p:txBody>
      </p:sp>
      <p:sp>
        <p:nvSpPr>
          <p:cNvPr id="5" name="Content Placeholder 4"/>
          <p:cNvSpPr>
            <a:spLocks noGrp="1"/>
          </p:cNvSpPr>
          <p:nvPr>
            <p:ph idx="1"/>
          </p:nvPr>
        </p:nvSpPr>
        <p:spPr/>
        <p:txBody>
          <a:bodyPr/>
          <a:lstStyle/>
          <a:p>
            <a:r>
              <a:rPr lang="en-GB" sz="2400" dirty="0" smtClean="0"/>
              <a:t>If you want to secure an email. You’ll just use SSL with normal asymmetric encryption </a:t>
            </a:r>
          </a:p>
          <a:p>
            <a:endParaRPr lang="en-GB" dirty="0"/>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8912"/>
          <a:stretch/>
        </p:blipFill>
        <p:spPr>
          <a:xfrm>
            <a:off x="-1" y="907365"/>
            <a:ext cx="12192001" cy="5950634"/>
          </a:xfrm>
          <a:prstGeom prst="rect">
            <a:avLst/>
          </a:prstGeom>
        </p:spPr>
      </p:pic>
    </p:spTree>
    <p:extLst>
      <p:ext uri="{BB962C8B-B14F-4D97-AF65-F5344CB8AC3E}">
        <p14:creationId xmlns:p14="http://schemas.microsoft.com/office/powerpoint/2010/main" val="6095204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SSL and Email and Digital certificate</a:t>
            </a:r>
            <a:endParaRPr lang="en-GB" dirty="0"/>
          </a:p>
        </p:txBody>
      </p:sp>
      <p:sp>
        <p:nvSpPr>
          <p:cNvPr id="3" name="Content Placeholder 2"/>
          <p:cNvSpPr>
            <a:spLocks noGrp="1"/>
          </p:cNvSpPr>
          <p:nvPr>
            <p:ph idx="1"/>
          </p:nvPr>
        </p:nvSpPr>
        <p:spPr/>
        <p:txBody>
          <a:bodyPr/>
          <a:lstStyle/>
          <a:p>
            <a:r>
              <a:rPr lang="en-GB" dirty="0" smtClean="0"/>
              <a:t>Because you have to type in the email address of the person you are sending it to, you don</a:t>
            </a:r>
            <a:r>
              <a:rPr lang="mr-IN" dirty="0" smtClean="0"/>
              <a:t>’</a:t>
            </a:r>
            <a:r>
              <a:rPr lang="en-GB" dirty="0" smtClean="0"/>
              <a:t>t need to add a digital certificate. </a:t>
            </a:r>
          </a:p>
          <a:p>
            <a:endParaRPr lang="en-GB" dirty="0"/>
          </a:p>
          <a:p>
            <a:r>
              <a:rPr lang="en-GB" dirty="0" smtClean="0"/>
              <a:t>But if you are sending data to a website (like your login data or credit card) you want to know the person you are sending your data to is actually the person who will get the data.</a:t>
            </a:r>
          </a:p>
          <a:p>
            <a:endParaRPr lang="en-GB" dirty="0"/>
          </a:p>
          <a:p>
            <a:r>
              <a:rPr lang="en-GB" dirty="0" smtClean="0"/>
              <a:t>This is a digital certificate </a:t>
            </a:r>
          </a:p>
          <a:p>
            <a:endParaRPr lang="en-GB" dirty="0"/>
          </a:p>
          <a:p>
            <a:endParaRPr lang="en-GB" dirty="0"/>
          </a:p>
        </p:txBody>
      </p:sp>
    </p:spTree>
    <p:extLst>
      <p:ext uri="{BB962C8B-B14F-4D97-AF65-F5344CB8AC3E}">
        <p14:creationId xmlns:p14="http://schemas.microsoft.com/office/powerpoint/2010/main" val="2055373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Digital certificate </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We need to talk about key pairs. </a:t>
            </a:r>
          </a:p>
          <a:p>
            <a:endParaRPr lang="en-GB" dirty="0"/>
          </a:p>
          <a:p>
            <a:r>
              <a:rPr lang="en-GB" dirty="0" smtClean="0"/>
              <a:t>When keys are made, they are made in pairs </a:t>
            </a:r>
          </a:p>
          <a:p>
            <a:endParaRPr lang="en-GB" dirty="0"/>
          </a:p>
          <a:p>
            <a:r>
              <a:rPr lang="en-GB" dirty="0" smtClean="0"/>
              <a:t>So if someone encrypts with your public key then they know only you can read with your private key. Public can be read with private </a:t>
            </a:r>
          </a:p>
          <a:p>
            <a:endParaRPr lang="en-GB" dirty="0"/>
          </a:p>
          <a:p>
            <a:r>
              <a:rPr lang="en-GB" dirty="0" smtClean="0"/>
              <a:t>But it also works in reverse. </a:t>
            </a:r>
          </a:p>
          <a:p>
            <a:r>
              <a:rPr lang="en-GB" dirty="0" smtClean="0"/>
              <a:t>Private can be read by public </a:t>
            </a:r>
          </a:p>
          <a:p>
            <a:endParaRPr lang="en-GB" dirty="0"/>
          </a:p>
          <a:p>
            <a:r>
              <a:rPr lang="en-GB" dirty="0" smtClean="0"/>
              <a:t>But WTF</a:t>
            </a:r>
            <a:r>
              <a:rPr lang="mr-IN" dirty="0" smtClean="0"/>
              <a:t>…</a:t>
            </a:r>
            <a:r>
              <a:rPr lang="en-GB" dirty="0" smtClean="0"/>
              <a:t>.everyone can have my public key, so what’s the point of encrypting with my private </a:t>
            </a:r>
          </a:p>
          <a:p>
            <a:endParaRPr lang="en-GB" dirty="0" smtClean="0"/>
          </a:p>
          <a:p>
            <a:r>
              <a:rPr lang="en-GB" dirty="0" smtClean="0"/>
              <a:t>So for example, if Alice wants to send to Bob, she encrypts with her private and Bob can decrypt with Alice’s public</a:t>
            </a:r>
            <a:r>
              <a:rPr lang="mr-IN" dirty="0" smtClean="0"/>
              <a:t>…</a:t>
            </a:r>
            <a:r>
              <a:rPr lang="en-GB" dirty="0" smtClean="0"/>
              <a:t>.but everyone has Alice’s public key so all she’s done is make sure that everyone knows the message came from her </a:t>
            </a:r>
            <a:r>
              <a:rPr lang="mr-IN" dirty="0" smtClean="0"/>
              <a:t>–</a:t>
            </a:r>
            <a:r>
              <a:rPr lang="en-GB" dirty="0" smtClean="0"/>
              <a:t> but everyone can still read it and she only wants Bob to read</a:t>
            </a:r>
            <a:endParaRPr lang="en-GB" dirty="0"/>
          </a:p>
        </p:txBody>
      </p:sp>
    </p:spTree>
    <p:extLst>
      <p:ext uri="{BB962C8B-B14F-4D97-AF65-F5344CB8AC3E}">
        <p14:creationId xmlns:p14="http://schemas.microsoft.com/office/powerpoint/2010/main" val="1891466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Key Pairs</a:t>
            </a:r>
            <a:endParaRPr lang="en-GB" dirty="0"/>
          </a:p>
        </p:txBody>
      </p:sp>
      <p:sp>
        <p:nvSpPr>
          <p:cNvPr id="3" name="Content Placeholder 2"/>
          <p:cNvSpPr>
            <a:spLocks noGrp="1"/>
          </p:cNvSpPr>
          <p:nvPr>
            <p:ph idx="1"/>
          </p:nvPr>
        </p:nvSpPr>
        <p:spPr/>
        <p:txBody>
          <a:bodyPr/>
          <a:lstStyle/>
          <a:p>
            <a:r>
              <a:rPr lang="en-GB" dirty="0" smtClean="0"/>
              <a:t>Because Alice starts off with two keys, a public key and private key, we call this a key pair. Her two keys are used to encrypt and decrypt data. </a:t>
            </a:r>
          </a:p>
          <a:p>
            <a:endParaRPr lang="en-GB" dirty="0"/>
          </a:p>
          <a:p>
            <a:r>
              <a:rPr lang="en-GB" dirty="0" smtClean="0"/>
              <a:t>What is a key? Its just a big number with a mathematical algorithm applied to it. You cannot* tell what the private key is based on the public key, they are different keys with different algorithm applied to it but it still produces the same result. </a:t>
            </a:r>
          </a:p>
          <a:p>
            <a:endParaRPr lang="en-GB" dirty="0"/>
          </a:p>
          <a:p>
            <a:r>
              <a:rPr lang="en-GB" dirty="0" smtClean="0"/>
              <a:t>All keys in asymmetric encryption are done as key pairs and all you have to do is say what key pair you are using. (You do this by sending out your public key)</a:t>
            </a:r>
          </a:p>
          <a:p>
            <a:endParaRPr lang="en-GB" dirty="0"/>
          </a:p>
          <a:p>
            <a:endParaRPr lang="en-GB" dirty="0" smtClean="0"/>
          </a:p>
          <a:p>
            <a:r>
              <a:rPr lang="en-GB" dirty="0" smtClean="0"/>
              <a:t>*You can but it</a:t>
            </a:r>
            <a:r>
              <a:rPr lang="mr-IN" dirty="0" smtClean="0"/>
              <a:t>’</a:t>
            </a:r>
            <a:r>
              <a:rPr lang="en-GB" dirty="0" smtClean="0"/>
              <a:t>s a very long process</a:t>
            </a:r>
            <a:r>
              <a:rPr lang="mr-IN" dirty="0" smtClean="0"/>
              <a:t>…</a:t>
            </a:r>
            <a:r>
              <a:rPr lang="en-GB" dirty="0" smtClean="0"/>
              <a:t>when we do PHP we will do MD5 hashing and show you this. </a:t>
            </a:r>
            <a:endParaRPr lang="en-GB" dirty="0"/>
          </a:p>
          <a:p>
            <a:endParaRPr lang="en-GB" dirty="0"/>
          </a:p>
        </p:txBody>
      </p:sp>
    </p:spTree>
    <p:extLst>
      <p:ext uri="{BB962C8B-B14F-4D97-AF65-F5344CB8AC3E}">
        <p14:creationId xmlns:p14="http://schemas.microsoft.com/office/powerpoint/2010/main" val="1571561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Issues during transmission </a:t>
            </a:r>
            <a:endParaRPr lang="en-GB" dirty="0"/>
          </a:p>
        </p:txBody>
      </p:sp>
      <p:sp>
        <p:nvSpPr>
          <p:cNvPr id="3" name="Content Placeholder 2"/>
          <p:cNvSpPr>
            <a:spLocks noGrp="1"/>
          </p:cNvSpPr>
          <p:nvPr>
            <p:ph idx="1"/>
          </p:nvPr>
        </p:nvSpPr>
        <p:spPr/>
        <p:txBody>
          <a:bodyPr/>
          <a:lstStyle/>
          <a:p>
            <a:r>
              <a:rPr lang="en-GB" dirty="0" smtClean="0"/>
              <a:t>We said before that an issue during transmission was confidentiality, making sure only the recipient can decrypt the ciphertext. </a:t>
            </a:r>
          </a:p>
          <a:p>
            <a:endParaRPr lang="en-GB" dirty="0"/>
          </a:p>
          <a:p>
            <a:r>
              <a:rPr lang="en-GB" dirty="0" smtClean="0"/>
              <a:t>Does symmetric encryption allow this?</a:t>
            </a:r>
          </a:p>
          <a:p>
            <a:r>
              <a:rPr lang="en-GB" dirty="0" smtClean="0"/>
              <a:t>Does asymmetric encryption allow this?</a:t>
            </a:r>
          </a:p>
          <a:p>
            <a:endParaRPr lang="en-GB" dirty="0"/>
          </a:p>
          <a:p>
            <a:r>
              <a:rPr lang="en-GB" dirty="0" smtClean="0"/>
              <a:t>Symmetric = No, because Bob’s mum can decrypt if she stole the key</a:t>
            </a:r>
          </a:p>
          <a:p>
            <a:r>
              <a:rPr lang="en-GB" dirty="0" smtClean="0"/>
              <a:t>Asymmetric = Yes, because only Alice’s private key can decrypt</a:t>
            </a:r>
            <a:endParaRPr lang="en-GB" dirty="0"/>
          </a:p>
        </p:txBody>
      </p:sp>
    </p:spTree>
    <p:extLst>
      <p:ext uri="{BB962C8B-B14F-4D97-AF65-F5344CB8AC3E}">
        <p14:creationId xmlns:p14="http://schemas.microsoft.com/office/powerpoint/2010/main" val="20662461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Authenticity</a:t>
            </a:r>
            <a:endParaRPr lang="en-GB" dirty="0"/>
          </a:p>
        </p:txBody>
      </p:sp>
      <p:sp>
        <p:nvSpPr>
          <p:cNvPr id="3" name="Content Placeholder 2"/>
          <p:cNvSpPr>
            <a:spLocks noGrp="1"/>
          </p:cNvSpPr>
          <p:nvPr>
            <p:ph idx="1"/>
          </p:nvPr>
        </p:nvSpPr>
        <p:spPr/>
        <p:txBody>
          <a:bodyPr>
            <a:normAutofit lnSpcReduction="10000"/>
          </a:bodyPr>
          <a:lstStyle/>
          <a:p>
            <a:r>
              <a:rPr lang="en-GB" dirty="0" smtClean="0"/>
              <a:t>When the receiver must be sure of who sent the ciphertext. </a:t>
            </a:r>
          </a:p>
          <a:p>
            <a:endParaRPr lang="en-GB" dirty="0"/>
          </a:p>
          <a:p>
            <a:r>
              <a:rPr lang="en-GB" dirty="0" smtClean="0"/>
              <a:t>If Alice took her plaintext message, and then she encrypted it with her private key, knowing that her public key can decrypt (because it</a:t>
            </a:r>
            <a:r>
              <a:rPr lang="mr-IN" dirty="0" smtClean="0"/>
              <a:t>’</a:t>
            </a:r>
            <a:r>
              <a:rPr lang="en-GB" dirty="0" smtClean="0"/>
              <a:t>s a key pair) and knowing that anyone can have her public key</a:t>
            </a:r>
            <a:r>
              <a:rPr lang="mr-IN" dirty="0" smtClean="0"/>
              <a:t>…</a:t>
            </a:r>
            <a:r>
              <a:rPr lang="en-GB" dirty="0" smtClean="0"/>
              <a:t>.is there a point of doing that? To encrypt data with private knowing that your public key can decrypt?</a:t>
            </a:r>
          </a:p>
          <a:p>
            <a:endParaRPr lang="en-GB" dirty="0"/>
          </a:p>
          <a:p>
            <a:endParaRPr lang="en-GB" dirty="0" smtClean="0"/>
          </a:p>
          <a:p>
            <a:r>
              <a:rPr lang="en-GB" dirty="0" smtClean="0"/>
              <a:t>Yes, this ensures authenticity. Because you can decrypt with Alice’s public key, you know it had of been written with the other key in that key pair, it had of been written with Alice’s private key. It had to be written by Alice because only she has her private key. </a:t>
            </a:r>
          </a:p>
          <a:p>
            <a:endParaRPr lang="en-GB" dirty="0"/>
          </a:p>
          <a:p>
            <a:r>
              <a:rPr lang="en-GB" dirty="0" smtClean="0"/>
              <a:t>It may ensure authentication but it sucks for encryption because anyone can decrypt using the public key. So what can we do?</a:t>
            </a:r>
          </a:p>
          <a:p>
            <a:endParaRPr lang="en-GB" dirty="0"/>
          </a:p>
        </p:txBody>
      </p:sp>
    </p:spTree>
    <p:extLst>
      <p:ext uri="{BB962C8B-B14F-4D97-AF65-F5344CB8AC3E}">
        <p14:creationId xmlns:p14="http://schemas.microsoft.com/office/powerpoint/2010/main" val="4415756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Private + Public</a:t>
            </a:r>
            <a:endParaRPr lang="en-GB" dirty="0"/>
          </a:p>
        </p:txBody>
      </p:sp>
      <p:sp>
        <p:nvSpPr>
          <p:cNvPr id="3" name="Content Placeholder 2"/>
          <p:cNvSpPr>
            <a:spLocks noGrp="1"/>
          </p:cNvSpPr>
          <p:nvPr>
            <p:ph idx="1"/>
          </p:nvPr>
        </p:nvSpPr>
        <p:spPr/>
        <p:txBody>
          <a:bodyPr>
            <a:normAutofit/>
          </a:bodyPr>
          <a:lstStyle/>
          <a:p>
            <a:r>
              <a:rPr lang="en-GB" dirty="0" smtClean="0"/>
              <a:t>Alice encrypts her data with her private key. </a:t>
            </a:r>
          </a:p>
          <a:p>
            <a:r>
              <a:rPr lang="en-GB" dirty="0" smtClean="0"/>
              <a:t>This makes sure that people know its from Alice. </a:t>
            </a:r>
          </a:p>
          <a:p>
            <a:endParaRPr lang="en-GB" dirty="0"/>
          </a:p>
          <a:p>
            <a:r>
              <a:rPr lang="en-GB" dirty="0" smtClean="0"/>
              <a:t>But right now everyone can decrypt because everyone has Alice’s public key. She only wants to send a message to Bob. </a:t>
            </a:r>
          </a:p>
          <a:p>
            <a:endParaRPr lang="en-GB" dirty="0"/>
          </a:p>
          <a:p>
            <a:r>
              <a:rPr lang="en-GB" dirty="0" smtClean="0"/>
              <a:t>So she takes her message, which has been encrypted with her private key and then she further encrypts it with Bob’s public key. </a:t>
            </a:r>
          </a:p>
          <a:p>
            <a:endParaRPr lang="en-GB" dirty="0"/>
          </a:p>
          <a:p>
            <a:r>
              <a:rPr lang="en-GB" dirty="0" smtClean="0"/>
              <a:t>Now only Bob can decrypt with his private key and then uses Alice’s public key to get to the original data. We have confidentially</a:t>
            </a:r>
          </a:p>
          <a:p>
            <a:endParaRPr lang="en-GB" dirty="0"/>
          </a:p>
          <a:p>
            <a:r>
              <a:rPr lang="en-GB" dirty="0" smtClean="0"/>
              <a:t>So now we have confidentiality and authenticity. </a:t>
            </a:r>
            <a:endParaRPr lang="en-GB" dirty="0"/>
          </a:p>
        </p:txBody>
      </p:sp>
    </p:spTree>
    <p:extLst>
      <p:ext uri="{BB962C8B-B14F-4D97-AF65-F5344CB8AC3E}">
        <p14:creationId xmlns:p14="http://schemas.microsoft.com/office/powerpoint/2010/main" val="310528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Digital Signature</a:t>
            </a:r>
            <a:endParaRPr lang="en-GB" dirty="0"/>
          </a:p>
        </p:txBody>
      </p:sp>
      <p:sp>
        <p:nvSpPr>
          <p:cNvPr id="3" name="Content Placeholder 2"/>
          <p:cNvSpPr>
            <a:spLocks noGrp="1"/>
          </p:cNvSpPr>
          <p:nvPr>
            <p:ph idx="1"/>
          </p:nvPr>
        </p:nvSpPr>
        <p:spPr/>
        <p:txBody>
          <a:bodyPr/>
          <a:lstStyle/>
          <a:p>
            <a:r>
              <a:rPr lang="en-GB" dirty="0" smtClean="0"/>
              <a:t>Remember when we said if Alice uses her private key to encrypt data, then it sucks for making sure the data is secret but its good for knowing the message came from Alice. </a:t>
            </a:r>
          </a:p>
          <a:p>
            <a:endParaRPr lang="en-GB" dirty="0"/>
          </a:p>
          <a:p>
            <a:r>
              <a:rPr lang="en-GB" dirty="0" smtClean="0"/>
              <a:t>This is a digital signature. </a:t>
            </a:r>
          </a:p>
          <a:p>
            <a:endParaRPr lang="en-GB" dirty="0"/>
          </a:p>
          <a:p>
            <a:r>
              <a:rPr lang="en-GB" dirty="0" smtClean="0"/>
              <a:t>It can confirm that Alice was the person who wrote the message, she had to, it came from her private key. It is her digital signature. </a:t>
            </a:r>
          </a:p>
          <a:p>
            <a:endParaRPr lang="en-GB" dirty="0"/>
          </a:p>
          <a:p>
            <a:endParaRPr lang="en-GB" dirty="0"/>
          </a:p>
        </p:txBody>
      </p:sp>
    </p:spTree>
    <p:extLst>
      <p:ext uri="{BB962C8B-B14F-4D97-AF65-F5344CB8AC3E}">
        <p14:creationId xmlns:p14="http://schemas.microsoft.com/office/powerpoint/2010/main" val="6630859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Integrity</a:t>
            </a:r>
            <a:endParaRPr lang="en-GB" dirty="0"/>
          </a:p>
        </p:txBody>
      </p:sp>
      <p:sp>
        <p:nvSpPr>
          <p:cNvPr id="3" name="Content Placeholder 2"/>
          <p:cNvSpPr>
            <a:spLocks noGrp="1"/>
          </p:cNvSpPr>
          <p:nvPr>
            <p:ph idx="1"/>
          </p:nvPr>
        </p:nvSpPr>
        <p:spPr/>
        <p:txBody>
          <a:bodyPr/>
          <a:lstStyle/>
          <a:p>
            <a:r>
              <a:rPr lang="en-GB" dirty="0" smtClean="0"/>
              <a:t>Making sure the data is not altered</a:t>
            </a:r>
          </a:p>
          <a:p>
            <a:endParaRPr lang="en-GB" dirty="0"/>
          </a:p>
          <a:p>
            <a:r>
              <a:rPr lang="en-GB" dirty="0" smtClean="0"/>
              <a:t>So far if Alice encrypts data with her private key (authentication with digital signature) and also uses Bobs public key to encrypt the same data (confidentially), how can we make sure of integrity. Making sure that no one can change the encrypted data.</a:t>
            </a:r>
          </a:p>
          <a:p>
            <a:endParaRPr lang="en-GB" dirty="0"/>
          </a:p>
          <a:p>
            <a:r>
              <a:rPr lang="en-GB" dirty="0" smtClean="0"/>
              <a:t>We need to have something called a digest. (Stupid word for it)</a:t>
            </a:r>
          </a:p>
          <a:p>
            <a:endParaRPr lang="en-GB" dirty="0"/>
          </a:p>
          <a:p>
            <a:endParaRPr lang="en-GB" dirty="0"/>
          </a:p>
        </p:txBody>
      </p:sp>
    </p:spTree>
    <p:extLst>
      <p:ext uri="{BB962C8B-B14F-4D97-AF65-F5344CB8AC3E}">
        <p14:creationId xmlns:p14="http://schemas.microsoft.com/office/powerpoint/2010/main" val="1193102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SSL and TLS</a:t>
            </a:r>
            <a:endParaRPr lang="en-GB" dirty="0"/>
          </a:p>
        </p:txBody>
      </p:sp>
      <p:sp>
        <p:nvSpPr>
          <p:cNvPr id="3" name="Content Placeholder 2"/>
          <p:cNvSpPr>
            <a:spLocks noGrp="1"/>
          </p:cNvSpPr>
          <p:nvPr>
            <p:ph idx="1"/>
          </p:nvPr>
        </p:nvSpPr>
        <p:spPr/>
        <p:txBody>
          <a:bodyPr/>
          <a:lstStyle/>
          <a:p>
            <a:r>
              <a:rPr lang="en-GB" dirty="0" smtClean="0"/>
              <a:t>SSL = Secure Socket Layer</a:t>
            </a:r>
          </a:p>
          <a:p>
            <a:r>
              <a:rPr lang="en-GB" dirty="0" smtClean="0"/>
              <a:t>TLS = Transport Layer Security </a:t>
            </a:r>
          </a:p>
          <a:p>
            <a:endParaRPr lang="en-GB" dirty="0"/>
          </a:p>
          <a:p>
            <a:r>
              <a:rPr lang="en-GB" dirty="0" smtClean="0"/>
              <a:t>TLS is a version of SSL </a:t>
            </a:r>
          </a:p>
          <a:p>
            <a:endParaRPr lang="en-GB" dirty="0"/>
          </a:p>
          <a:p>
            <a:r>
              <a:rPr lang="en-GB" dirty="0" smtClean="0"/>
              <a:t>SSL is a way to keep your data secure when sending data over the internet. </a:t>
            </a:r>
          </a:p>
          <a:p>
            <a:endParaRPr lang="en-GB" dirty="0" smtClean="0"/>
          </a:p>
          <a:p>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3676685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Digest</a:t>
            </a:r>
            <a:endParaRPr lang="en-GB" dirty="0"/>
          </a:p>
        </p:txBody>
      </p:sp>
      <p:sp>
        <p:nvSpPr>
          <p:cNvPr id="3" name="Content Placeholder 2"/>
          <p:cNvSpPr>
            <a:spLocks noGrp="1"/>
          </p:cNvSpPr>
          <p:nvPr>
            <p:ph idx="1"/>
          </p:nvPr>
        </p:nvSpPr>
        <p:spPr/>
        <p:txBody>
          <a:bodyPr>
            <a:normAutofit lnSpcReduction="10000"/>
          </a:bodyPr>
          <a:lstStyle/>
          <a:p>
            <a:r>
              <a:rPr lang="en-GB" dirty="0" smtClean="0"/>
              <a:t>Your original plaintext message goes though a (cryptographic) hash function. </a:t>
            </a:r>
          </a:p>
          <a:p>
            <a:endParaRPr lang="en-GB" dirty="0"/>
          </a:p>
          <a:p>
            <a:r>
              <a:rPr lang="en-GB" dirty="0" smtClean="0"/>
              <a:t>Hash = Some maths is applied to your message to make a number. </a:t>
            </a:r>
          </a:p>
          <a:p>
            <a:endParaRPr lang="en-GB" dirty="0"/>
          </a:p>
          <a:p>
            <a:r>
              <a:rPr lang="en-GB" dirty="0" smtClean="0"/>
              <a:t>MD5 is a popular hash method and it takes your message and from that gives a 128 bit number. </a:t>
            </a:r>
          </a:p>
          <a:p>
            <a:endParaRPr lang="en-GB" dirty="0"/>
          </a:p>
          <a:p>
            <a:r>
              <a:rPr lang="en-GB" dirty="0" smtClean="0"/>
              <a:t>This number, the number made from your message after the hash function, is called your digest. </a:t>
            </a:r>
          </a:p>
          <a:p>
            <a:endParaRPr lang="en-GB" dirty="0"/>
          </a:p>
          <a:p>
            <a:r>
              <a:rPr lang="en-GB" dirty="0" smtClean="0"/>
              <a:t>This digest is then encrypted with your private key to get your digital signature. </a:t>
            </a:r>
          </a:p>
          <a:p>
            <a:endParaRPr lang="en-GB" dirty="0"/>
          </a:p>
          <a:p>
            <a:r>
              <a:rPr lang="en-GB" dirty="0" smtClean="0"/>
              <a:t>This is cryptographic one way hash function</a:t>
            </a:r>
            <a:endParaRPr lang="en-GB" dirty="0"/>
          </a:p>
        </p:txBody>
      </p:sp>
    </p:spTree>
    <p:extLst>
      <p:ext uri="{BB962C8B-B14F-4D97-AF65-F5344CB8AC3E}">
        <p14:creationId xmlns:p14="http://schemas.microsoft.com/office/powerpoint/2010/main" val="14146028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Cryptographic one way hash function</a:t>
            </a:r>
            <a:endParaRPr lang="en-GB" dirty="0"/>
          </a:p>
        </p:txBody>
      </p:sp>
      <p:sp>
        <p:nvSpPr>
          <p:cNvPr id="7" name="Content Placeholder 6"/>
          <p:cNvSpPr>
            <a:spLocks noGrp="1"/>
          </p:cNvSpPr>
          <p:nvPr>
            <p:ph idx="1"/>
          </p:nvPr>
        </p:nvSpPr>
        <p:spPr/>
        <p:txBody>
          <a:bodyPr/>
          <a:lstStyle/>
          <a:p>
            <a:r>
              <a:rPr lang="en-GB" dirty="0" smtClean="0"/>
              <a:t>So now we have a hashed message included with our digital signature which has been made with our private key and can only be unlocked with our public key</a:t>
            </a:r>
            <a:endParaRPr lang="en-GB" dirty="0"/>
          </a:p>
        </p:txBody>
      </p:sp>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74289" t="5724" r="5484" b="38420"/>
          <a:stretch/>
        </p:blipFill>
        <p:spPr>
          <a:xfrm rot="5400000">
            <a:off x="3915156" y="-591918"/>
            <a:ext cx="4361688" cy="9367716"/>
          </a:xfrm>
          <a:prstGeom prst="rect">
            <a:avLst/>
          </a:prstGeom>
        </p:spPr>
      </p:pic>
    </p:spTree>
    <p:extLst>
      <p:ext uri="{BB962C8B-B14F-4D97-AF65-F5344CB8AC3E}">
        <p14:creationId xmlns:p14="http://schemas.microsoft.com/office/powerpoint/2010/main" val="438963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Integrity using digests</a:t>
            </a:r>
            <a:endParaRPr lang="en-GB" dirty="0"/>
          </a:p>
        </p:txBody>
      </p:sp>
      <p:sp>
        <p:nvSpPr>
          <p:cNvPr id="3" name="Content Placeholder 2"/>
          <p:cNvSpPr>
            <a:spLocks noGrp="1"/>
          </p:cNvSpPr>
          <p:nvPr>
            <p:ph idx="1"/>
          </p:nvPr>
        </p:nvSpPr>
        <p:spPr/>
        <p:txBody>
          <a:bodyPr>
            <a:normAutofit/>
          </a:bodyPr>
          <a:lstStyle/>
          <a:p>
            <a:r>
              <a:rPr lang="en-GB" dirty="0" smtClean="0"/>
              <a:t>Bob gets a message from Alice. </a:t>
            </a:r>
          </a:p>
          <a:p>
            <a:endParaRPr lang="en-GB" dirty="0"/>
          </a:p>
          <a:p>
            <a:r>
              <a:rPr lang="en-GB" dirty="0" smtClean="0"/>
              <a:t>He uses the same hash function (but in reverse) that Alice used in her message. So now Bob has a big long number. </a:t>
            </a:r>
          </a:p>
          <a:p>
            <a:endParaRPr lang="en-GB" dirty="0"/>
          </a:p>
          <a:p>
            <a:r>
              <a:rPr lang="en-GB" dirty="0" smtClean="0"/>
              <a:t>Bob also has Alice’s digital signature which he uses her public key to decrypt.</a:t>
            </a:r>
          </a:p>
          <a:p>
            <a:r>
              <a:rPr lang="en-GB" dirty="0" smtClean="0"/>
              <a:t>So now Bob has two pieces of information. </a:t>
            </a:r>
          </a:p>
          <a:p>
            <a:endParaRPr lang="en-GB" dirty="0"/>
          </a:p>
          <a:p>
            <a:r>
              <a:rPr lang="en-GB" dirty="0" smtClean="0"/>
              <a:t>The digest that Alice produced from her message and the digest of Alice’s digital signature. </a:t>
            </a:r>
          </a:p>
          <a:p>
            <a:endParaRPr lang="en-GB" dirty="0"/>
          </a:p>
          <a:p>
            <a:r>
              <a:rPr lang="en-GB" dirty="0" smtClean="0"/>
              <a:t>These two digests are compared. If they are the same then we know the message is fine. If the numbers are different then we know something bad happened</a:t>
            </a:r>
            <a:endParaRPr lang="en-GB" dirty="0"/>
          </a:p>
        </p:txBody>
      </p:sp>
    </p:spTree>
    <p:extLst>
      <p:ext uri="{BB962C8B-B14F-4D97-AF65-F5344CB8AC3E}">
        <p14:creationId xmlns:p14="http://schemas.microsoft.com/office/powerpoint/2010/main" val="1050628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Bob does to ensure Alice’s message is good</a:t>
            </a:r>
            <a:endParaRPr lang="en-GB"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897" t="2813" r="63671" b="55517"/>
          <a:stretch/>
        </p:blipFill>
        <p:spPr>
          <a:xfrm rot="5400000">
            <a:off x="2771183" y="587624"/>
            <a:ext cx="5547448" cy="6554395"/>
          </a:xfrm>
        </p:spPr>
      </p:pic>
    </p:spTree>
    <p:extLst>
      <p:ext uri="{BB962C8B-B14F-4D97-AF65-F5344CB8AC3E}">
        <p14:creationId xmlns:p14="http://schemas.microsoft.com/office/powerpoint/2010/main" val="13073094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BIG BIG PROBLEM</a:t>
            </a:r>
            <a:endParaRPr lang="en-GB" dirty="0"/>
          </a:p>
        </p:txBody>
      </p:sp>
      <p:sp>
        <p:nvSpPr>
          <p:cNvPr id="3" name="Content Placeholder 2"/>
          <p:cNvSpPr>
            <a:spLocks noGrp="1"/>
          </p:cNvSpPr>
          <p:nvPr>
            <p:ph idx="1"/>
          </p:nvPr>
        </p:nvSpPr>
        <p:spPr/>
        <p:txBody>
          <a:bodyPr>
            <a:normAutofit lnSpcReduction="10000"/>
          </a:bodyPr>
          <a:lstStyle/>
          <a:p>
            <a:r>
              <a:rPr lang="en-GB" dirty="0" smtClean="0"/>
              <a:t>Alice encrypts and signs her data. Using her private key and possible Bob’s public key</a:t>
            </a:r>
            <a:r>
              <a:rPr lang="mr-IN" dirty="0" smtClean="0"/>
              <a:t>…</a:t>
            </a:r>
            <a:r>
              <a:rPr lang="en-GB" dirty="0" smtClean="0"/>
              <a:t>..but how does she know Bob’s public key is actually Bob’s??</a:t>
            </a:r>
          </a:p>
          <a:p>
            <a:endParaRPr lang="en-GB" dirty="0"/>
          </a:p>
          <a:p>
            <a:r>
              <a:rPr lang="en-GB" dirty="0" smtClean="0"/>
              <a:t>You know a public key and private key are created as pairs, so we know if something is sent that used a private key then only the corresponding public key should open it</a:t>
            </a:r>
            <a:r>
              <a:rPr lang="mr-IN" dirty="0" smtClean="0"/>
              <a:t>…</a:t>
            </a:r>
            <a:r>
              <a:rPr lang="en-GB" dirty="0" smtClean="0"/>
              <a:t>.but what if something like we just saw uses public keys to encrypt. </a:t>
            </a:r>
          </a:p>
          <a:p>
            <a:endParaRPr lang="en-GB" dirty="0" smtClean="0"/>
          </a:p>
          <a:p>
            <a:r>
              <a:rPr lang="en-GB" dirty="0" smtClean="0"/>
              <a:t>Bob has to verify that his public key really belongs to him and Alice must be able to make sure that this is true</a:t>
            </a:r>
            <a:endParaRPr lang="en-GB" dirty="0"/>
          </a:p>
          <a:p>
            <a:endParaRPr lang="en-GB" dirty="0"/>
          </a:p>
          <a:p>
            <a:r>
              <a:rPr lang="en-GB" dirty="0" smtClean="0"/>
              <a:t>This is where we need someone else. Someone we trust. We need a certificate authority (CA)</a:t>
            </a:r>
          </a:p>
          <a:p>
            <a:endParaRPr lang="en-GB" dirty="0"/>
          </a:p>
          <a:p>
            <a:r>
              <a:rPr lang="en-GB" dirty="0" smtClean="0"/>
              <a:t> </a:t>
            </a:r>
            <a:endParaRPr lang="en-GB" dirty="0"/>
          </a:p>
        </p:txBody>
      </p:sp>
    </p:spTree>
    <p:extLst>
      <p:ext uri="{BB962C8B-B14F-4D97-AF65-F5344CB8AC3E}">
        <p14:creationId xmlns:p14="http://schemas.microsoft.com/office/powerpoint/2010/main" val="10439773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Certificate Authority</a:t>
            </a:r>
            <a:endParaRPr lang="en-GB" dirty="0"/>
          </a:p>
        </p:txBody>
      </p:sp>
      <p:sp>
        <p:nvSpPr>
          <p:cNvPr id="3" name="Content Placeholder 2"/>
          <p:cNvSpPr>
            <a:spLocks noGrp="1"/>
          </p:cNvSpPr>
          <p:nvPr>
            <p:ph idx="1"/>
          </p:nvPr>
        </p:nvSpPr>
        <p:spPr/>
        <p:txBody>
          <a:bodyPr/>
          <a:lstStyle/>
          <a:p>
            <a:r>
              <a:rPr lang="en-GB" dirty="0" smtClean="0"/>
              <a:t>A CA is a large, well known and trusted company. Like Symantec or GlobalSign or Comodo. </a:t>
            </a:r>
          </a:p>
          <a:p>
            <a:endParaRPr lang="en-GB" dirty="0"/>
          </a:p>
          <a:p>
            <a:r>
              <a:rPr lang="en-GB" dirty="0" smtClean="0"/>
              <a:t>Bob has to call up or visit one of their offices. He has to take his ID, such as passport, driving licence, bank statements to them so they can physically check its him. </a:t>
            </a:r>
          </a:p>
          <a:p>
            <a:endParaRPr lang="en-GB" dirty="0"/>
          </a:p>
          <a:p>
            <a:r>
              <a:rPr lang="en-GB" dirty="0" smtClean="0"/>
              <a:t>At the same time he must also give them his public key. </a:t>
            </a:r>
          </a:p>
          <a:p>
            <a:endParaRPr lang="en-GB" dirty="0"/>
          </a:p>
          <a:p>
            <a:r>
              <a:rPr lang="en-GB" dirty="0" smtClean="0"/>
              <a:t>If the CA are happy that Bob is really Bob then they take all this data. His ID and his public key and they add the CA information (name of their company, date when certificate was issued, how long the certificate is valid for)</a:t>
            </a:r>
            <a:endParaRPr lang="en-GB" dirty="0"/>
          </a:p>
        </p:txBody>
      </p:sp>
    </p:spTree>
    <p:extLst>
      <p:ext uri="{BB962C8B-B14F-4D97-AF65-F5344CB8AC3E}">
        <p14:creationId xmlns:p14="http://schemas.microsoft.com/office/powerpoint/2010/main" val="11863960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CA</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All three things, Bob’s ID, his public key and the CA information are then hashed. </a:t>
            </a:r>
          </a:p>
          <a:p>
            <a:endParaRPr lang="en-GB" dirty="0"/>
          </a:p>
          <a:p>
            <a:r>
              <a:rPr lang="en-GB" dirty="0" smtClean="0"/>
              <a:t>This gives a very long number. This is now a unsigned digital certificate</a:t>
            </a:r>
          </a:p>
          <a:p>
            <a:r>
              <a:rPr lang="en-GB" dirty="0" smtClean="0"/>
              <a:t>The CA then uses their own private key, the private key of the CA to encrypt the hash number. This is now a signed digital certificate. </a:t>
            </a:r>
          </a:p>
          <a:p>
            <a:endParaRPr lang="en-GB" dirty="0" smtClean="0"/>
          </a:p>
          <a:p>
            <a:r>
              <a:rPr lang="en-GB" dirty="0" smtClean="0"/>
              <a:t>This is Public key signed digital certificate. Its public because Bob used his public key. </a:t>
            </a:r>
          </a:p>
          <a:p>
            <a:endParaRPr lang="en-GB" dirty="0"/>
          </a:p>
          <a:p>
            <a:r>
              <a:rPr lang="en-GB" dirty="0" smtClean="0"/>
              <a:t>Alice still must check that its really Bob. So she takes Bob’s ID, his public key and CA information and she hashes it. She now has a big number</a:t>
            </a:r>
          </a:p>
          <a:p>
            <a:endParaRPr lang="en-GB" dirty="0"/>
          </a:p>
          <a:p>
            <a:r>
              <a:rPr lang="en-GB" dirty="0" smtClean="0"/>
              <a:t>She then uses the CA’s public key to decrypt the signature and gets a big number. If the numbers match then she can be sure its Bob.</a:t>
            </a:r>
          </a:p>
          <a:p>
            <a:endParaRPr lang="en-GB" dirty="0"/>
          </a:p>
          <a:p>
            <a:r>
              <a:rPr lang="en-GB" dirty="0" smtClean="0"/>
              <a:t>The whole method of Bob getting a public key digital certificate is one part of the PIK </a:t>
            </a:r>
            <a:r>
              <a:rPr lang="mr-IN" dirty="0" smtClean="0"/>
              <a:t>–</a:t>
            </a:r>
            <a:r>
              <a:rPr lang="en-GB" dirty="0" smtClean="0"/>
              <a:t> Public Key Infrastructure.</a:t>
            </a:r>
            <a:endParaRPr lang="en-GB" dirty="0"/>
          </a:p>
        </p:txBody>
      </p:sp>
    </p:spTree>
    <p:extLst>
      <p:ext uri="{BB962C8B-B14F-4D97-AF65-F5344CB8AC3E}">
        <p14:creationId xmlns:p14="http://schemas.microsoft.com/office/powerpoint/2010/main" val="3728507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Video questions</a:t>
            </a:r>
            <a:endParaRPr lang="en-GB" dirty="0"/>
          </a:p>
        </p:txBody>
      </p:sp>
      <p:sp>
        <p:nvSpPr>
          <p:cNvPr id="3" name="Content Placeholder 2"/>
          <p:cNvSpPr>
            <a:spLocks noGrp="1"/>
          </p:cNvSpPr>
          <p:nvPr>
            <p:ph idx="1"/>
          </p:nvPr>
        </p:nvSpPr>
        <p:spPr/>
        <p:txBody>
          <a:bodyPr/>
          <a:lstStyle/>
          <a:p>
            <a:r>
              <a:rPr lang="en-GB" dirty="0" smtClean="0"/>
              <a:t>1: How many hash functions are used in total?</a:t>
            </a:r>
          </a:p>
          <a:p>
            <a:r>
              <a:rPr lang="en-GB" dirty="0" smtClean="0"/>
              <a:t>2: How many keys are used in total?</a:t>
            </a:r>
          </a:p>
          <a:p>
            <a:r>
              <a:rPr lang="en-GB" dirty="0" smtClean="0"/>
              <a:t>3: What key signs the certificate?</a:t>
            </a:r>
            <a:endParaRPr lang="en-GB" dirty="0"/>
          </a:p>
          <a:p>
            <a:r>
              <a:rPr lang="en-GB" dirty="0" smtClean="0"/>
              <a:t>4: How do you know the </a:t>
            </a:r>
            <a:r>
              <a:rPr lang="en-GB" dirty="0" smtClean="0"/>
              <a:t>certificate </a:t>
            </a:r>
            <a:r>
              <a:rPr lang="en-GB" dirty="0" smtClean="0"/>
              <a:t>has been properly signed?</a:t>
            </a:r>
          </a:p>
          <a:p>
            <a:r>
              <a:rPr lang="en-GB" dirty="0" smtClean="0"/>
              <a:t>5: Does the CA public key or private key decrypt the hash code?</a:t>
            </a:r>
            <a:endParaRPr lang="en-GB" dirty="0"/>
          </a:p>
        </p:txBody>
      </p:sp>
    </p:spTree>
    <p:extLst>
      <p:ext uri="{BB962C8B-B14F-4D97-AF65-F5344CB8AC3E}">
        <p14:creationId xmlns:p14="http://schemas.microsoft.com/office/powerpoint/2010/main" val="1460632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pic>
        <p:nvPicPr>
          <p:cNvPr id="4" name="Digital Signatur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95313" y="669925"/>
            <a:ext cx="11001375" cy="6188075"/>
          </a:xfrm>
        </p:spPr>
      </p:pic>
    </p:spTree>
    <p:extLst>
      <p:ext uri="{BB962C8B-B14F-4D97-AF65-F5344CB8AC3E}">
        <p14:creationId xmlns:p14="http://schemas.microsoft.com/office/powerpoint/2010/main" val="310948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Digital Certificate from Cambridge</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32263"/>
            <a:ext cx="12192000" cy="6273164"/>
          </a:xfrm>
        </p:spPr>
      </p:pic>
    </p:spTree>
    <p:extLst>
      <p:ext uri="{BB962C8B-B14F-4D97-AF65-F5344CB8AC3E}">
        <p14:creationId xmlns:p14="http://schemas.microsoft.com/office/powerpoint/2010/main" val="373170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Layers</a:t>
            </a:r>
            <a:endParaRPr lang="en-GB" dirty="0"/>
          </a:p>
        </p:txBody>
      </p:sp>
      <p:sp>
        <p:nvSpPr>
          <p:cNvPr id="3" name="Content Placeholder 2"/>
          <p:cNvSpPr>
            <a:spLocks noGrp="1"/>
          </p:cNvSpPr>
          <p:nvPr>
            <p:ph idx="1"/>
          </p:nvPr>
        </p:nvSpPr>
        <p:spPr>
          <a:xfrm>
            <a:off x="0" y="532262"/>
            <a:ext cx="5715000" cy="6325737"/>
          </a:xfrm>
        </p:spPr>
        <p:txBody>
          <a:bodyPr>
            <a:normAutofit fontScale="92500" lnSpcReduction="20000"/>
          </a:bodyPr>
          <a:lstStyle/>
          <a:p>
            <a:r>
              <a:rPr lang="en-GB" dirty="0" smtClean="0"/>
              <a:t>Data that needs to be sent over a network / Internet passes though different layers. </a:t>
            </a:r>
          </a:p>
          <a:p>
            <a:endParaRPr lang="en-GB" dirty="0"/>
          </a:p>
          <a:p>
            <a:r>
              <a:rPr lang="en-GB" dirty="0" smtClean="0"/>
              <a:t>The framework for the layers is called the OSI Model </a:t>
            </a:r>
          </a:p>
          <a:p>
            <a:endParaRPr lang="en-GB" dirty="0"/>
          </a:p>
          <a:p>
            <a:r>
              <a:rPr lang="en-GB" dirty="0" smtClean="0"/>
              <a:t>OSI = Open Systems Interconnection Model</a:t>
            </a:r>
          </a:p>
          <a:p>
            <a:endParaRPr lang="en-GB" dirty="0"/>
          </a:p>
          <a:p>
            <a:r>
              <a:rPr lang="en-GB" dirty="0" smtClean="0"/>
              <a:t>The internet uses a different set of layers called TCP/IP </a:t>
            </a:r>
          </a:p>
          <a:p>
            <a:endParaRPr lang="en-GB" dirty="0"/>
          </a:p>
          <a:p>
            <a:r>
              <a:rPr lang="en-GB" dirty="0" smtClean="0"/>
              <a:t>TCP/IP = Transmission Control Protocol / Internet Protocol </a:t>
            </a:r>
          </a:p>
          <a:p>
            <a:endParaRPr lang="en-GB" dirty="0"/>
          </a:p>
          <a:p>
            <a:r>
              <a:rPr lang="en-GB" dirty="0" smtClean="0"/>
              <a:t>TCP/IP is based of the OSI model. </a:t>
            </a:r>
          </a:p>
          <a:p>
            <a:endParaRPr lang="en-GB" dirty="0"/>
          </a:p>
          <a:p>
            <a:endParaRPr lang="en-GB" dirty="0"/>
          </a:p>
        </p:txBody>
      </p:sp>
      <p:pic>
        <p:nvPicPr>
          <p:cNvPr id="2050" name="Picture 2" descr="mage result for osi mo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0" y="-781953"/>
            <a:ext cx="6610350" cy="7639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540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SSL connections</a:t>
            </a:r>
            <a:endParaRPr lang="en-GB" dirty="0"/>
          </a:p>
        </p:txBody>
      </p:sp>
      <p:sp>
        <p:nvSpPr>
          <p:cNvPr id="3" name="Content Placeholder 2"/>
          <p:cNvSpPr>
            <a:spLocks noGrp="1"/>
          </p:cNvSpPr>
          <p:nvPr>
            <p:ph idx="1"/>
          </p:nvPr>
        </p:nvSpPr>
        <p:spPr/>
        <p:txBody>
          <a:bodyPr>
            <a:normAutofit lnSpcReduction="10000"/>
          </a:bodyPr>
          <a:lstStyle/>
          <a:p>
            <a:r>
              <a:rPr lang="en-GB" dirty="0" smtClean="0"/>
              <a:t>So that was how a digital certificate is made and used.</a:t>
            </a:r>
          </a:p>
          <a:p>
            <a:endParaRPr lang="en-GB" dirty="0"/>
          </a:p>
          <a:p>
            <a:r>
              <a:rPr lang="en-GB" dirty="0" smtClean="0"/>
              <a:t>But that still does not make sure your actual connection is secure. </a:t>
            </a:r>
          </a:p>
          <a:p>
            <a:endParaRPr lang="en-GB" dirty="0"/>
          </a:p>
          <a:p>
            <a:r>
              <a:rPr lang="en-GB" dirty="0" smtClean="0"/>
              <a:t>For that we need to connect to the server in a secure way.</a:t>
            </a:r>
          </a:p>
          <a:p>
            <a:pPr marL="514350" indent="-514350">
              <a:buFont typeface="+mj-lt"/>
              <a:buAutoNum type="arabicPeriod"/>
            </a:pPr>
            <a:r>
              <a:rPr lang="en-GB" dirty="0" smtClean="0"/>
              <a:t>Your browser asks the server to identify itself</a:t>
            </a:r>
          </a:p>
          <a:p>
            <a:pPr marL="514350" indent="-514350">
              <a:buFont typeface="+mj-lt"/>
              <a:buAutoNum type="arabicPeriod"/>
            </a:pPr>
            <a:r>
              <a:rPr lang="en-GB" dirty="0" smtClean="0"/>
              <a:t>The server sends its certificate and the server public key </a:t>
            </a:r>
          </a:p>
          <a:p>
            <a:pPr marL="514350" indent="-514350">
              <a:buFont typeface="+mj-lt"/>
              <a:buAutoNum type="arabicPeriod"/>
            </a:pPr>
            <a:r>
              <a:rPr lang="en-GB" dirty="0" smtClean="0"/>
              <a:t>The browser checks this certificate with a list of CA’s it has built in</a:t>
            </a:r>
          </a:p>
          <a:p>
            <a:pPr marL="514350" indent="-514350">
              <a:buFont typeface="+mj-lt"/>
              <a:buAutoNum type="arabicPeriod"/>
            </a:pPr>
            <a:r>
              <a:rPr lang="en-GB" dirty="0" smtClean="0"/>
              <a:t>If browser trusts it encrypts a session key using the server’s public key. This is one half of symmetric encryption. But now the sever needs a session key.</a:t>
            </a:r>
          </a:p>
          <a:p>
            <a:pPr marL="514350" indent="-514350">
              <a:buFont typeface="+mj-lt"/>
              <a:buAutoNum type="arabicPeriod"/>
            </a:pPr>
            <a:r>
              <a:rPr lang="en-GB" dirty="0" smtClean="0"/>
              <a:t>The server can decrypt the session key by using the server private key</a:t>
            </a:r>
          </a:p>
          <a:p>
            <a:pPr marL="514350" indent="-514350">
              <a:buFont typeface="+mj-lt"/>
              <a:buAutoNum type="arabicPeriod"/>
            </a:pPr>
            <a:r>
              <a:rPr lang="en-GB" dirty="0" smtClean="0"/>
              <a:t>The sever sends an acknowledgement saying its all okay to send by sending the session key</a:t>
            </a:r>
          </a:p>
          <a:p>
            <a:pPr marL="514350" indent="-514350">
              <a:buFont typeface="+mj-lt"/>
              <a:buAutoNum type="arabicPeriod"/>
            </a:pPr>
            <a:r>
              <a:rPr lang="en-GB" dirty="0" smtClean="0"/>
              <a:t>Now the server and browser encrypt all data using the session key</a:t>
            </a:r>
          </a:p>
          <a:p>
            <a:pPr marL="514350" indent="-514350">
              <a:buFont typeface="+mj-lt"/>
              <a:buAutoNum type="arabicPeriod"/>
            </a:pPr>
            <a:endParaRPr lang="en-GB" dirty="0"/>
          </a:p>
        </p:txBody>
      </p:sp>
    </p:spTree>
    <p:extLst>
      <p:ext uri="{BB962C8B-B14F-4D97-AF65-F5344CB8AC3E}">
        <p14:creationId xmlns:p14="http://schemas.microsoft.com/office/powerpoint/2010/main" val="20125151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856" y="0"/>
            <a:ext cx="11448288" cy="6998660"/>
          </a:xfrm>
        </p:spPr>
      </p:pic>
    </p:spTree>
    <p:extLst>
      <p:ext uri="{BB962C8B-B14F-4D97-AF65-F5344CB8AC3E}">
        <p14:creationId xmlns:p14="http://schemas.microsoft.com/office/powerpoint/2010/main" val="7767205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Malware</a:t>
            </a:r>
            <a:endParaRPr lang="en-GB" dirty="0"/>
          </a:p>
        </p:txBody>
      </p:sp>
      <p:sp>
        <p:nvSpPr>
          <p:cNvPr id="3" name="Content Placeholder 2"/>
          <p:cNvSpPr>
            <a:spLocks noGrp="1"/>
          </p:cNvSpPr>
          <p:nvPr>
            <p:ph idx="1"/>
          </p:nvPr>
        </p:nvSpPr>
        <p:spPr/>
        <p:txBody>
          <a:bodyPr/>
          <a:lstStyle/>
          <a:p>
            <a:r>
              <a:rPr lang="en-GB" dirty="0" smtClean="0"/>
              <a:t>Malware = The word used to describe any software that wants to harm / damage your computer. </a:t>
            </a:r>
          </a:p>
          <a:p>
            <a:endParaRPr lang="en-GB" dirty="0" smtClean="0"/>
          </a:p>
          <a:p>
            <a:r>
              <a:rPr lang="en-GB" dirty="0" smtClean="0"/>
              <a:t>There are many ways malware can hurt your computer.</a:t>
            </a:r>
            <a:endParaRPr lang="en-GB" dirty="0"/>
          </a:p>
          <a:p>
            <a:endParaRPr lang="en-GB" dirty="0"/>
          </a:p>
        </p:txBody>
      </p:sp>
    </p:spTree>
    <p:extLst>
      <p:ext uri="{BB962C8B-B14F-4D97-AF65-F5344CB8AC3E}">
        <p14:creationId xmlns:p14="http://schemas.microsoft.com/office/powerpoint/2010/main" val="19367278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Malware</a:t>
            </a:r>
            <a:endParaRPr lang="en-GB" dirty="0"/>
          </a:p>
        </p:txBody>
      </p:sp>
      <p:sp>
        <p:nvSpPr>
          <p:cNvPr id="3" name="Content Placeholder 2"/>
          <p:cNvSpPr>
            <a:spLocks noGrp="1"/>
          </p:cNvSpPr>
          <p:nvPr>
            <p:ph idx="1"/>
          </p:nvPr>
        </p:nvSpPr>
        <p:spPr/>
        <p:txBody>
          <a:bodyPr>
            <a:normAutofit lnSpcReduction="10000"/>
          </a:bodyPr>
          <a:lstStyle/>
          <a:p>
            <a:r>
              <a:rPr lang="en-GB" dirty="0" smtClean="0"/>
              <a:t>Browser Hijackers</a:t>
            </a:r>
          </a:p>
          <a:p>
            <a:r>
              <a:rPr lang="en-GB" dirty="0" smtClean="0"/>
              <a:t>When you load your browser, malware code is run. A common hijack is when it records all your keystrokes </a:t>
            </a:r>
          </a:p>
          <a:p>
            <a:endParaRPr lang="en-GB" dirty="0"/>
          </a:p>
          <a:p>
            <a:r>
              <a:rPr lang="en-GB" dirty="0" smtClean="0"/>
              <a:t>Ransomware</a:t>
            </a:r>
          </a:p>
          <a:p>
            <a:r>
              <a:rPr lang="en-GB" dirty="0" smtClean="0"/>
              <a:t>Locks your computer and/or deletes your data until you pay the hacker some money</a:t>
            </a:r>
          </a:p>
          <a:p>
            <a:endParaRPr lang="en-GB" dirty="0"/>
          </a:p>
          <a:p>
            <a:r>
              <a:rPr lang="en-GB" dirty="0" smtClean="0"/>
              <a:t>Backdoor access</a:t>
            </a:r>
          </a:p>
          <a:p>
            <a:r>
              <a:rPr lang="en-GB" dirty="0" smtClean="0"/>
              <a:t>To login into your computer without being an actual user </a:t>
            </a:r>
          </a:p>
          <a:p>
            <a:endParaRPr lang="en-GB" dirty="0"/>
          </a:p>
          <a:p>
            <a:r>
              <a:rPr lang="en-GB" dirty="0" smtClean="0"/>
              <a:t>Trojan horse</a:t>
            </a:r>
          </a:p>
          <a:p>
            <a:r>
              <a:rPr lang="en-GB" dirty="0" smtClean="0"/>
              <a:t>Makes itself look like useful software, so you are dumb enough to install it and then something bad happens. </a:t>
            </a:r>
          </a:p>
          <a:p>
            <a:endParaRPr lang="en-GB" dirty="0"/>
          </a:p>
        </p:txBody>
      </p:sp>
    </p:spTree>
    <p:extLst>
      <p:ext uri="{BB962C8B-B14F-4D97-AF65-F5344CB8AC3E}">
        <p14:creationId xmlns:p14="http://schemas.microsoft.com/office/powerpoint/2010/main" val="17442872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Malware</a:t>
            </a:r>
            <a:endParaRPr lang="en-GB" dirty="0"/>
          </a:p>
        </p:txBody>
      </p:sp>
      <p:sp>
        <p:nvSpPr>
          <p:cNvPr id="3" name="Content Placeholder 2"/>
          <p:cNvSpPr>
            <a:spLocks noGrp="1"/>
          </p:cNvSpPr>
          <p:nvPr>
            <p:ph idx="1"/>
          </p:nvPr>
        </p:nvSpPr>
        <p:spPr/>
        <p:txBody>
          <a:bodyPr/>
          <a:lstStyle/>
          <a:p>
            <a:r>
              <a:rPr lang="en-GB" dirty="0" smtClean="0"/>
              <a:t>Worms</a:t>
            </a:r>
          </a:p>
          <a:p>
            <a:r>
              <a:rPr lang="en-GB" dirty="0" smtClean="0"/>
              <a:t>Malware designed to spread to other computers</a:t>
            </a:r>
          </a:p>
          <a:p>
            <a:endParaRPr lang="en-GB" dirty="0"/>
          </a:p>
          <a:p>
            <a:r>
              <a:rPr lang="en-GB" dirty="0" smtClean="0"/>
              <a:t>Adware</a:t>
            </a:r>
          </a:p>
          <a:p>
            <a:r>
              <a:rPr lang="en-GB" dirty="0" smtClean="0"/>
              <a:t>Malware that makes adverts pop up when you don’t want them to </a:t>
            </a:r>
          </a:p>
          <a:p>
            <a:endParaRPr lang="en-GB" dirty="0"/>
          </a:p>
          <a:p>
            <a:r>
              <a:rPr lang="en-GB" dirty="0" smtClean="0"/>
              <a:t>Spyware</a:t>
            </a:r>
          </a:p>
          <a:p>
            <a:r>
              <a:rPr lang="en-GB" dirty="0" smtClean="0"/>
              <a:t>This is a term that includes Trojan horses, adware, cookies tracking and malware software to monitor your system</a:t>
            </a:r>
            <a:endParaRPr lang="en-GB" dirty="0"/>
          </a:p>
        </p:txBody>
      </p:sp>
    </p:spTree>
    <p:extLst>
      <p:ext uri="{BB962C8B-B14F-4D97-AF65-F5344CB8AC3E}">
        <p14:creationId xmlns:p14="http://schemas.microsoft.com/office/powerpoint/2010/main" val="20766533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Hackers</a:t>
            </a:r>
            <a:endParaRPr lang="en-GB" dirty="0"/>
          </a:p>
        </p:txBody>
      </p:sp>
      <p:sp>
        <p:nvSpPr>
          <p:cNvPr id="3" name="Content Placeholder 2"/>
          <p:cNvSpPr>
            <a:spLocks noGrp="1"/>
          </p:cNvSpPr>
          <p:nvPr>
            <p:ph idx="1"/>
          </p:nvPr>
        </p:nvSpPr>
        <p:spPr>
          <a:solidFill>
            <a:srgbClr val="00B0F0"/>
          </a:solidFill>
        </p:spPr>
        <p:txBody>
          <a:bodyPr/>
          <a:lstStyle/>
          <a:p>
            <a:r>
              <a:rPr lang="en-GB" dirty="0" smtClean="0"/>
              <a:t>Hackers</a:t>
            </a:r>
          </a:p>
          <a:p>
            <a:r>
              <a:rPr lang="en-GB" dirty="0" smtClean="0"/>
              <a:t>Someone who tries to get control of your system without permission </a:t>
            </a:r>
          </a:p>
          <a:p>
            <a:endParaRPr lang="en-GB" dirty="0"/>
          </a:p>
          <a:p>
            <a:r>
              <a:rPr lang="en-GB" dirty="0" smtClean="0"/>
              <a:t>Why:</a:t>
            </a:r>
          </a:p>
          <a:p>
            <a:r>
              <a:rPr lang="en-GB" dirty="0" smtClean="0"/>
              <a:t>Curiosity : See what you have</a:t>
            </a:r>
          </a:p>
          <a:p>
            <a:r>
              <a:rPr lang="en-GB" dirty="0" smtClean="0"/>
              <a:t>Money : Your information may be valuable </a:t>
            </a:r>
          </a:p>
          <a:p>
            <a:r>
              <a:rPr lang="en-GB" dirty="0" smtClean="0"/>
              <a:t>Personal belief : They think they have a right </a:t>
            </a:r>
          </a:p>
          <a:p>
            <a:endParaRPr lang="en-GB" dirty="0"/>
          </a:p>
          <a:p>
            <a:r>
              <a:rPr lang="en-GB" dirty="0" smtClean="0"/>
              <a:t>How to protect:</a:t>
            </a:r>
          </a:p>
          <a:p>
            <a:r>
              <a:rPr lang="en-GB" dirty="0" smtClean="0"/>
              <a:t>Firewall</a:t>
            </a:r>
          </a:p>
          <a:p>
            <a:r>
              <a:rPr lang="en-GB" dirty="0" smtClean="0"/>
              <a:t>Strong passwords</a:t>
            </a:r>
          </a:p>
          <a:p>
            <a:endParaRPr lang="en-GB" dirty="0"/>
          </a:p>
        </p:txBody>
      </p:sp>
    </p:spTree>
    <p:extLst>
      <p:ext uri="{BB962C8B-B14F-4D97-AF65-F5344CB8AC3E}">
        <p14:creationId xmlns:p14="http://schemas.microsoft.com/office/powerpoint/2010/main" val="18373767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User ID and Password</a:t>
            </a:r>
            <a:endParaRPr lang="en-GB" dirty="0"/>
          </a:p>
        </p:txBody>
      </p:sp>
      <p:sp>
        <p:nvSpPr>
          <p:cNvPr id="3" name="Content Placeholder 2"/>
          <p:cNvSpPr>
            <a:spLocks noGrp="1"/>
          </p:cNvSpPr>
          <p:nvPr>
            <p:ph idx="1"/>
          </p:nvPr>
        </p:nvSpPr>
        <p:spPr>
          <a:solidFill>
            <a:srgbClr val="00B0F0"/>
          </a:solidFill>
        </p:spPr>
        <p:txBody>
          <a:bodyPr/>
          <a:lstStyle/>
          <a:p>
            <a:r>
              <a:rPr lang="en-GB" dirty="0" smtClean="0"/>
              <a:t>User Identification </a:t>
            </a:r>
          </a:p>
          <a:p>
            <a:r>
              <a:rPr lang="en-GB" dirty="0" smtClean="0"/>
              <a:t>Password</a:t>
            </a:r>
          </a:p>
          <a:p>
            <a:endParaRPr lang="en-GB" dirty="0"/>
          </a:p>
          <a:p>
            <a:r>
              <a:rPr lang="en-GB" dirty="0" smtClean="0"/>
              <a:t>Unique combination of an identifier and a password </a:t>
            </a:r>
          </a:p>
          <a:p>
            <a:endParaRPr lang="en-GB" dirty="0"/>
          </a:p>
          <a:p>
            <a:r>
              <a:rPr lang="en-GB" dirty="0" smtClean="0"/>
              <a:t>Used to log in to websites </a:t>
            </a:r>
          </a:p>
          <a:p>
            <a:endParaRPr lang="en-GB" dirty="0"/>
          </a:p>
          <a:p>
            <a:pPr marL="457200" indent="-457200">
              <a:buFontTx/>
              <a:buChar char="-"/>
            </a:pPr>
            <a:r>
              <a:rPr lang="en-GB" dirty="0" smtClean="0"/>
              <a:t>Need a strong password</a:t>
            </a:r>
          </a:p>
          <a:p>
            <a:pPr marL="457200" indent="-457200">
              <a:buFontTx/>
              <a:buChar char="-"/>
            </a:pPr>
            <a:r>
              <a:rPr lang="en-GB" dirty="0" smtClean="0"/>
              <a:t>Can be guessed</a:t>
            </a:r>
            <a:endParaRPr lang="en-GB" dirty="0"/>
          </a:p>
        </p:txBody>
      </p:sp>
    </p:spTree>
    <p:extLst>
      <p:ext uri="{BB962C8B-B14F-4D97-AF65-F5344CB8AC3E}">
        <p14:creationId xmlns:p14="http://schemas.microsoft.com/office/powerpoint/2010/main" val="2123139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Strong Password</a:t>
            </a:r>
            <a:endParaRPr lang="en-GB" dirty="0"/>
          </a:p>
        </p:txBody>
      </p:sp>
      <p:sp>
        <p:nvSpPr>
          <p:cNvPr id="3" name="Content Placeholder 2"/>
          <p:cNvSpPr>
            <a:spLocks noGrp="1"/>
          </p:cNvSpPr>
          <p:nvPr>
            <p:ph idx="1"/>
          </p:nvPr>
        </p:nvSpPr>
        <p:spPr>
          <a:solidFill>
            <a:srgbClr val="00B0F0"/>
          </a:solidFill>
        </p:spPr>
        <p:txBody>
          <a:bodyPr/>
          <a:lstStyle/>
          <a:p>
            <a:r>
              <a:rPr lang="en-GB" dirty="0" smtClean="0"/>
              <a:t>Long </a:t>
            </a:r>
          </a:p>
          <a:p>
            <a:r>
              <a:rPr lang="en-GB" dirty="0" smtClean="0"/>
              <a:t>Numbers and letters (Capital letters and lower case)</a:t>
            </a:r>
          </a:p>
          <a:p>
            <a:r>
              <a:rPr lang="en-GB" dirty="0" smtClean="0"/>
              <a:t>Punctuation marks (!@£$%^&amp;*)</a:t>
            </a:r>
          </a:p>
          <a:p>
            <a:r>
              <a:rPr lang="en-GB" dirty="0" smtClean="0"/>
              <a:t>Change it often </a:t>
            </a:r>
          </a:p>
          <a:p>
            <a:r>
              <a:rPr lang="en-GB" dirty="0" smtClean="0"/>
              <a:t>Don</a:t>
            </a:r>
            <a:r>
              <a:rPr lang="mr-IN" dirty="0" smtClean="0"/>
              <a:t>’</a:t>
            </a:r>
            <a:r>
              <a:rPr lang="en-GB" dirty="0" smtClean="0"/>
              <a:t>t tell anyone </a:t>
            </a:r>
          </a:p>
          <a:p>
            <a:endParaRPr lang="en-GB" dirty="0"/>
          </a:p>
        </p:txBody>
      </p:sp>
    </p:spTree>
    <p:extLst>
      <p:ext uri="{BB962C8B-B14F-4D97-AF65-F5344CB8AC3E}">
        <p14:creationId xmlns:p14="http://schemas.microsoft.com/office/powerpoint/2010/main" val="1012474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Biometrics</a:t>
            </a:r>
            <a:endParaRPr lang="en-GB" dirty="0"/>
          </a:p>
        </p:txBody>
      </p:sp>
      <p:sp>
        <p:nvSpPr>
          <p:cNvPr id="3" name="Content Placeholder 2"/>
          <p:cNvSpPr>
            <a:spLocks noGrp="1"/>
          </p:cNvSpPr>
          <p:nvPr>
            <p:ph idx="1"/>
          </p:nvPr>
        </p:nvSpPr>
        <p:spPr>
          <a:solidFill>
            <a:srgbClr val="00B0F0"/>
          </a:solidFill>
        </p:spPr>
        <p:txBody>
          <a:bodyPr/>
          <a:lstStyle/>
          <a:p>
            <a:r>
              <a:rPr lang="en-GB" dirty="0" smtClean="0"/>
              <a:t>When features of your body are used to gain access</a:t>
            </a:r>
          </a:p>
          <a:p>
            <a:endParaRPr lang="en-GB" dirty="0"/>
          </a:p>
          <a:p>
            <a:r>
              <a:rPr lang="en-GB" dirty="0" smtClean="0"/>
              <a:t>Face, Eyes (Retina), Fingerprint, Hand, voice, gait </a:t>
            </a:r>
          </a:p>
          <a:p>
            <a:endParaRPr lang="en-GB" dirty="0"/>
          </a:p>
          <a:p>
            <a:r>
              <a:rPr lang="en-GB" dirty="0" smtClean="0"/>
              <a:t>+ More secure as your body parts don</a:t>
            </a:r>
            <a:r>
              <a:rPr lang="mr-IN" dirty="0" smtClean="0"/>
              <a:t>’</a:t>
            </a:r>
            <a:r>
              <a:rPr lang="en-GB" dirty="0" smtClean="0"/>
              <a:t>t change so you won’t forget</a:t>
            </a:r>
          </a:p>
          <a:p>
            <a:r>
              <a:rPr lang="en-GB" dirty="0" smtClean="0"/>
              <a:t>+ More secure as someone will have to rip out your eye if they want to use it</a:t>
            </a:r>
          </a:p>
          <a:p>
            <a:endParaRPr lang="en-GB" dirty="0"/>
          </a:p>
          <a:p>
            <a:r>
              <a:rPr lang="en-GB" dirty="0" smtClean="0"/>
              <a:t>A video from Hannah Year 10</a:t>
            </a:r>
          </a:p>
          <a:p>
            <a:endParaRPr lang="en-GB" dirty="0"/>
          </a:p>
        </p:txBody>
      </p:sp>
    </p:spTree>
    <p:extLst>
      <p:ext uri="{BB962C8B-B14F-4D97-AF65-F5344CB8AC3E}">
        <p14:creationId xmlns:p14="http://schemas.microsoft.com/office/powerpoint/2010/main" val="2143280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endParaRPr lang="en-GB" dirty="0"/>
          </a:p>
        </p:txBody>
      </p:sp>
      <p:pic>
        <p:nvPicPr>
          <p:cNvPr id="4" name="hannah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53900" cy="6076950"/>
          </a:xfrm>
        </p:spPr>
      </p:pic>
    </p:spTree>
    <p:extLst>
      <p:ext uri="{BB962C8B-B14F-4D97-AF65-F5344CB8AC3E}">
        <p14:creationId xmlns:p14="http://schemas.microsoft.com/office/powerpoint/2010/main" val="2884033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Layers</a:t>
            </a:r>
            <a:endParaRPr lang="en-GB" dirty="0"/>
          </a:p>
        </p:txBody>
      </p:sp>
      <p:sp>
        <p:nvSpPr>
          <p:cNvPr id="3" name="Content Placeholder 2"/>
          <p:cNvSpPr>
            <a:spLocks noGrp="1"/>
          </p:cNvSpPr>
          <p:nvPr>
            <p:ph idx="1"/>
          </p:nvPr>
        </p:nvSpPr>
        <p:spPr>
          <a:xfrm>
            <a:off x="0" y="532262"/>
            <a:ext cx="5715000" cy="6325737"/>
          </a:xfrm>
        </p:spPr>
        <p:txBody>
          <a:bodyPr>
            <a:normAutofit/>
          </a:bodyPr>
          <a:lstStyle/>
          <a:p>
            <a:r>
              <a:rPr lang="en-GB" dirty="0" smtClean="0"/>
              <a:t>Now when you want to send data from one computer to another, you need to know the senders IP address. </a:t>
            </a:r>
          </a:p>
          <a:p>
            <a:endParaRPr lang="en-GB" dirty="0"/>
          </a:p>
          <a:p>
            <a:r>
              <a:rPr lang="en-GB" dirty="0" smtClean="0"/>
              <a:t>And depending on the type of data, a port number is used. </a:t>
            </a:r>
          </a:p>
          <a:p>
            <a:endParaRPr lang="en-GB" dirty="0"/>
          </a:p>
          <a:p>
            <a:r>
              <a:rPr lang="en-GB" dirty="0" smtClean="0"/>
              <a:t>Port 80 is used for HTML </a:t>
            </a:r>
          </a:p>
          <a:p>
            <a:r>
              <a:rPr lang="en-GB" dirty="0" smtClean="0"/>
              <a:t>Port 21 is used for FTP</a:t>
            </a:r>
          </a:p>
          <a:p>
            <a:r>
              <a:rPr lang="en-GB" dirty="0" smtClean="0"/>
              <a:t>Port 25 is used for SMTP </a:t>
            </a:r>
          </a:p>
          <a:p>
            <a:endParaRPr lang="en-GB" dirty="0"/>
          </a:p>
          <a:p>
            <a:r>
              <a:rPr lang="en-GB" dirty="0" smtClean="0"/>
              <a:t>The combination of a port number and an IP address is called a socket</a:t>
            </a:r>
          </a:p>
          <a:p>
            <a:endParaRPr lang="en-GB" dirty="0"/>
          </a:p>
          <a:p>
            <a:endParaRPr lang="en-GB" dirty="0"/>
          </a:p>
        </p:txBody>
      </p:sp>
      <p:pic>
        <p:nvPicPr>
          <p:cNvPr id="2050" name="Picture 2" descr="mage result for osi mo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0" y="-781953"/>
            <a:ext cx="6610350" cy="7639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852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SSL and Digital Certificates</a:t>
            </a:r>
            <a:endParaRPr lang="en-GB" dirty="0"/>
          </a:p>
        </p:txBody>
      </p:sp>
      <p:pic>
        <p:nvPicPr>
          <p:cNvPr id="4" name="ssl and digital certificat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4483" y="781050"/>
            <a:ext cx="10802938" cy="6076950"/>
          </a:xfrm>
        </p:spPr>
      </p:pic>
    </p:spTree>
    <p:extLst>
      <p:ext uri="{BB962C8B-B14F-4D97-AF65-F5344CB8AC3E}">
        <p14:creationId xmlns:p14="http://schemas.microsoft.com/office/powerpoint/2010/main" val="3252516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Phishing</a:t>
            </a:r>
            <a:endParaRPr lang="en-GB" dirty="0"/>
          </a:p>
        </p:txBody>
      </p:sp>
      <p:pic>
        <p:nvPicPr>
          <p:cNvPr id="4" name="What is Phish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3738" y="781050"/>
            <a:ext cx="10802937" cy="6076950"/>
          </a:xfrm>
        </p:spPr>
      </p:pic>
    </p:spTree>
    <p:extLst>
      <p:ext uri="{BB962C8B-B14F-4D97-AF65-F5344CB8AC3E}">
        <p14:creationId xmlns:p14="http://schemas.microsoft.com/office/powerpoint/2010/main" val="11590873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Smishing</a:t>
            </a:r>
            <a:endParaRPr lang="en-GB" dirty="0"/>
          </a:p>
        </p:txBody>
      </p:sp>
      <p:sp>
        <p:nvSpPr>
          <p:cNvPr id="3" name="Content Placeholder 2"/>
          <p:cNvSpPr>
            <a:spLocks noGrp="1"/>
          </p:cNvSpPr>
          <p:nvPr>
            <p:ph idx="1"/>
          </p:nvPr>
        </p:nvSpPr>
        <p:spPr>
          <a:solidFill>
            <a:srgbClr val="00B0F0"/>
          </a:solidFill>
        </p:spPr>
        <p:txBody>
          <a:bodyPr/>
          <a:lstStyle/>
          <a:p>
            <a:r>
              <a:rPr lang="en-GB" dirty="0" smtClean="0"/>
              <a:t>Phishing = Fake email sending you to a fake website </a:t>
            </a:r>
          </a:p>
          <a:p>
            <a:endParaRPr lang="en-GB" dirty="0"/>
          </a:p>
          <a:p>
            <a:r>
              <a:rPr lang="en-GB" dirty="0" smtClean="0"/>
              <a:t>Smishing = Fake SMS text sending you to a fake website </a:t>
            </a:r>
          </a:p>
          <a:p>
            <a:endParaRPr lang="en-GB" dirty="0"/>
          </a:p>
          <a:p>
            <a:r>
              <a:rPr lang="en-GB" dirty="0" smtClean="0"/>
              <a:t>Smishing = SMS Phishing </a:t>
            </a:r>
            <a:endParaRPr lang="en-GB" dirty="0"/>
          </a:p>
        </p:txBody>
      </p:sp>
    </p:spTree>
    <p:extLst>
      <p:ext uri="{BB962C8B-B14F-4D97-AF65-F5344CB8AC3E}">
        <p14:creationId xmlns:p14="http://schemas.microsoft.com/office/powerpoint/2010/main" val="9567278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Pharming</a:t>
            </a:r>
            <a:endParaRPr lang="en-GB" dirty="0"/>
          </a:p>
        </p:txBody>
      </p:sp>
      <p:sp>
        <p:nvSpPr>
          <p:cNvPr id="3" name="Content Placeholder 2"/>
          <p:cNvSpPr>
            <a:spLocks noGrp="1"/>
          </p:cNvSpPr>
          <p:nvPr>
            <p:ph idx="1"/>
          </p:nvPr>
        </p:nvSpPr>
        <p:spPr>
          <a:solidFill>
            <a:srgbClr val="00B0F0"/>
          </a:solidFill>
        </p:spPr>
        <p:txBody>
          <a:bodyPr/>
          <a:lstStyle/>
          <a:p>
            <a:r>
              <a:rPr lang="en-GB" dirty="0" smtClean="0"/>
              <a:t>Phishing and Smishing means either you get an email or SMS and you have to click on a link to go to a fake website.</a:t>
            </a:r>
          </a:p>
          <a:p>
            <a:endParaRPr lang="en-GB" dirty="0"/>
          </a:p>
          <a:p>
            <a:r>
              <a:rPr lang="en-GB" dirty="0" smtClean="0"/>
              <a:t>But what if you type in a real address</a:t>
            </a:r>
            <a:r>
              <a:rPr lang="mr-IN" dirty="0" smtClean="0"/>
              <a:t>…</a:t>
            </a:r>
            <a:r>
              <a:rPr lang="en-GB" dirty="0" smtClean="0"/>
              <a:t>.an address you know, an address you trust</a:t>
            </a:r>
            <a:r>
              <a:rPr lang="mr-IN" dirty="0" smtClean="0"/>
              <a:t>…</a:t>
            </a:r>
            <a:r>
              <a:rPr lang="en-GB" dirty="0" smtClean="0"/>
              <a:t>.and it stills go to a fake website</a:t>
            </a:r>
          </a:p>
          <a:p>
            <a:endParaRPr lang="en-GB" dirty="0"/>
          </a:p>
          <a:p>
            <a:r>
              <a:rPr lang="en-GB" dirty="0" smtClean="0"/>
              <a:t>That</a:t>
            </a:r>
            <a:r>
              <a:rPr lang="mr-IN" dirty="0" smtClean="0"/>
              <a:t>’</a:t>
            </a:r>
            <a:r>
              <a:rPr lang="en-GB" dirty="0" smtClean="0"/>
              <a:t>s Pharming </a:t>
            </a:r>
            <a:endParaRPr lang="en-GB" dirty="0"/>
          </a:p>
        </p:txBody>
      </p:sp>
    </p:spTree>
    <p:extLst>
      <p:ext uri="{BB962C8B-B14F-4D97-AF65-F5344CB8AC3E}">
        <p14:creationId xmlns:p14="http://schemas.microsoft.com/office/powerpoint/2010/main" val="1514556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Pharming </a:t>
            </a:r>
            <a:endParaRPr lang="en-GB" dirty="0"/>
          </a:p>
        </p:txBody>
      </p:sp>
      <p:sp>
        <p:nvSpPr>
          <p:cNvPr id="3" name="Content Placeholder 2"/>
          <p:cNvSpPr>
            <a:spLocks noGrp="1"/>
          </p:cNvSpPr>
          <p:nvPr>
            <p:ph idx="1"/>
          </p:nvPr>
        </p:nvSpPr>
        <p:spPr>
          <a:solidFill>
            <a:srgbClr val="00B0F0"/>
          </a:solidFill>
        </p:spPr>
        <p:txBody>
          <a:bodyPr>
            <a:normAutofit fontScale="92500" lnSpcReduction="10000"/>
          </a:bodyPr>
          <a:lstStyle/>
          <a:p>
            <a:r>
              <a:rPr lang="en-GB" dirty="0" smtClean="0"/>
              <a:t>Normally:</a:t>
            </a:r>
          </a:p>
          <a:p>
            <a:endParaRPr lang="en-GB" dirty="0"/>
          </a:p>
          <a:p>
            <a:r>
              <a:rPr lang="en-GB" dirty="0" smtClean="0"/>
              <a:t>You type a web address </a:t>
            </a:r>
          </a:p>
          <a:p>
            <a:r>
              <a:rPr lang="en-GB" dirty="0" smtClean="0"/>
              <a:t>That gets sent to a DNS server which converts your web address into an IP address</a:t>
            </a:r>
          </a:p>
          <a:p>
            <a:r>
              <a:rPr lang="en-GB" dirty="0" smtClean="0"/>
              <a:t>Then that goes out over the internet to a web server </a:t>
            </a:r>
          </a:p>
          <a:p>
            <a:r>
              <a:rPr lang="en-GB" dirty="0" smtClean="0"/>
              <a:t>Then the webpage you want gives you the page</a:t>
            </a:r>
          </a:p>
          <a:p>
            <a:endParaRPr lang="en-GB" dirty="0"/>
          </a:p>
          <a:p>
            <a:r>
              <a:rPr lang="en-GB" dirty="0" smtClean="0"/>
              <a:t>With  Pharming</a:t>
            </a:r>
          </a:p>
          <a:p>
            <a:r>
              <a:rPr lang="en-GB" dirty="0"/>
              <a:t>You type a web address </a:t>
            </a:r>
          </a:p>
          <a:p>
            <a:r>
              <a:rPr lang="en-GB" dirty="0"/>
              <a:t>That gets sent to a DNS server which converts your web address into an IP address</a:t>
            </a:r>
          </a:p>
          <a:p>
            <a:r>
              <a:rPr lang="en-GB" dirty="0" smtClean="0"/>
              <a:t>But that DNS server has been attacked by an evil person </a:t>
            </a:r>
          </a:p>
          <a:p>
            <a:r>
              <a:rPr lang="en-GB" dirty="0" smtClean="0"/>
              <a:t>So even though you typed a real page address the IP it gets translated to will go to an evil persons server</a:t>
            </a:r>
          </a:p>
          <a:p>
            <a:r>
              <a:rPr lang="en-GB" dirty="0" smtClean="0"/>
              <a:t>Then that fake webpage gets shown to you</a:t>
            </a:r>
            <a:r>
              <a:rPr lang="mr-IN" dirty="0" smtClean="0"/>
              <a:t>…</a:t>
            </a:r>
            <a:r>
              <a:rPr lang="en-GB" dirty="0" smtClean="0"/>
              <a:t>.and you don’t know.</a:t>
            </a:r>
            <a:endParaRPr lang="en-GB" dirty="0"/>
          </a:p>
          <a:p>
            <a:endParaRPr lang="en-GB" dirty="0"/>
          </a:p>
        </p:txBody>
      </p:sp>
    </p:spTree>
    <p:extLst>
      <p:ext uri="{BB962C8B-B14F-4D97-AF65-F5344CB8AC3E}">
        <p14:creationId xmlns:p14="http://schemas.microsoft.com/office/powerpoint/2010/main" val="1034385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smtClean="0"/>
              <a:t>Pharming</a:t>
            </a:r>
            <a:endParaRPr lang="en-GB" dirty="0"/>
          </a:p>
        </p:txBody>
      </p:sp>
      <p:pic>
        <p:nvPicPr>
          <p:cNvPr id="4" name="Content Placeholder 3"/>
          <p:cNvPicPr>
            <a:picLocks noGrp="1" noChangeAspect="1"/>
          </p:cNvPicPr>
          <p:nvPr>
            <p:ph idx="1"/>
          </p:nvPr>
        </p:nvPicPr>
        <p:blipFill>
          <a:blip r:embed="rId2"/>
          <a:stretch>
            <a:fillRect/>
          </a:stretch>
        </p:blipFill>
        <p:spPr>
          <a:xfrm>
            <a:off x="2598099" y="781050"/>
            <a:ext cx="6995801" cy="6076950"/>
          </a:xfrm>
          <a:solidFill>
            <a:srgbClr val="00B0F0"/>
          </a:solidFill>
        </p:spPr>
      </p:pic>
    </p:spTree>
    <p:extLst>
      <p:ext uri="{BB962C8B-B14F-4D97-AF65-F5344CB8AC3E}">
        <p14:creationId xmlns:p14="http://schemas.microsoft.com/office/powerpoint/2010/main" val="10404550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endParaRPr lang="en-GB" dirty="0"/>
          </a:p>
        </p:txBody>
      </p:sp>
      <p:pic>
        <p:nvPicPr>
          <p:cNvPr id="4" name="Malware_ Difference Between Computer Viruses, Worms and Trojan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3738" y="781050"/>
            <a:ext cx="10802937" cy="6076950"/>
          </a:xfrm>
        </p:spPr>
      </p:pic>
    </p:spTree>
    <p:extLst>
      <p:ext uri="{BB962C8B-B14F-4D97-AF65-F5344CB8AC3E}">
        <p14:creationId xmlns:p14="http://schemas.microsoft.com/office/powerpoint/2010/main" val="21167429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SSL</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Secure Socket Layer (SSL) </a:t>
            </a:r>
            <a:r>
              <a:rPr lang="mr-IN" dirty="0" smtClean="0"/>
              <a:t>–</a:t>
            </a:r>
            <a:r>
              <a:rPr lang="en-GB" dirty="0" smtClean="0"/>
              <a:t> when its used it becomes an additional layer in the TCP/IP model. It goes between the transport and application layer. </a:t>
            </a:r>
          </a:p>
          <a:p>
            <a:endParaRPr lang="en-GB" dirty="0"/>
          </a:p>
          <a:p>
            <a:r>
              <a:rPr lang="en-GB" dirty="0" smtClean="0"/>
              <a:t>And HTTP will become HTTPS </a:t>
            </a:r>
          </a:p>
          <a:p>
            <a:endParaRPr lang="en-GB" dirty="0"/>
          </a:p>
          <a:p>
            <a:r>
              <a:rPr lang="en-GB" dirty="0" smtClean="0"/>
              <a:t>But so what? What does SSL do and how does it work?</a:t>
            </a:r>
          </a:p>
          <a:p>
            <a:endParaRPr lang="en-GB" dirty="0"/>
          </a:p>
          <a:p>
            <a:r>
              <a:rPr lang="en-GB" dirty="0" smtClean="0"/>
              <a:t>SSL makes sure your data is being sent securely </a:t>
            </a:r>
          </a:p>
          <a:p>
            <a:endParaRPr lang="en-GB" dirty="0"/>
          </a:p>
          <a:p>
            <a:r>
              <a:rPr lang="en-GB" dirty="0" smtClean="0"/>
              <a:t>The stages for SSL are:</a:t>
            </a:r>
          </a:p>
          <a:p>
            <a:pPr marL="514350" indent="-514350">
              <a:buFont typeface="+mj-lt"/>
              <a:buAutoNum type="arabicPeriod"/>
            </a:pPr>
            <a:r>
              <a:rPr lang="en-GB" dirty="0" smtClean="0"/>
              <a:t>A client and server make a connection </a:t>
            </a:r>
          </a:p>
          <a:p>
            <a:pPr marL="514350" indent="-514350">
              <a:buFont typeface="+mj-lt"/>
              <a:buAutoNum type="arabicPeriod"/>
            </a:pPr>
            <a:r>
              <a:rPr lang="en-GB" dirty="0" smtClean="0"/>
              <a:t>The client and server agree to what encryption to use</a:t>
            </a:r>
          </a:p>
          <a:p>
            <a:pPr marL="514350" indent="-514350">
              <a:buFont typeface="+mj-lt"/>
              <a:buAutoNum type="arabicPeriod"/>
            </a:pPr>
            <a:r>
              <a:rPr lang="en-GB" dirty="0" smtClean="0"/>
              <a:t>The client and server may swap digital certificates </a:t>
            </a:r>
          </a:p>
          <a:p>
            <a:pPr marL="514350" indent="-514350">
              <a:buFont typeface="+mj-lt"/>
              <a:buAutoNum type="arabicPeriod"/>
            </a:pPr>
            <a:r>
              <a:rPr lang="en-GB" dirty="0" smtClean="0"/>
              <a:t>Once data has been sent, the session is closed. </a:t>
            </a:r>
          </a:p>
          <a:p>
            <a:pPr marL="514350" indent="-514350">
              <a:buFont typeface="+mj-lt"/>
              <a:buAutoNum type="arabicPeriod"/>
            </a:pPr>
            <a:endParaRPr lang="en-GB" dirty="0"/>
          </a:p>
          <a:p>
            <a:r>
              <a:rPr lang="en-GB" dirty="0" smtClean="0"/>
              <a:t>Steps 1-3 are known as the handshake protocol </a:t>
            </a:r>
            <a:endParaRPr lang="en-GB" dirty="0"/>
          </a:p>
        </p:txBody>
      </p:sp>
    </p:spTree>
    <p:extLst>
      <p:ext uri="{BB962C8B-B14F-4D97-AF65-F5344CB8AC3E}">
        <p14:creationId xmlns:p14="http://schemas.microsoft.com/office/powerpoint/2010/main" val="1317487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How it works</a:t>
            </a:r>
            <a:endParaRPr lang="en-GB" dirty="0"/>
          </a:p>
        </p:txBody>
      </p:sp>
      <p:sp>
        <p:nvSpPr>
          <p:cNvPr id="3" name="Content Placeholder 2"/>
          <p:cNvSpPr>
            <a:spLocks noGrp="1"/>
          </p:cNvSpPr>
          <p:nvPr>
            <p:ph idx="1"/>
          </p:nvPr>
        </p:nvSpPr>
        <p:spPr/>
        <p:txBody>
          <a:bodyPr/>
          <a:lstStyle/>
          <a:p>
            <a:r>
              <a:rPr lang="en-GB" dirty="0" smtClean="0"/>
              <a:t>SSL uses keys to make sure that </a:t>
            </a:r>
          </a:p>
          <a:p>
            <a:pPr marL="514350" indent="-514350">
              <a:buAutoNum type="arabicPeriod"/>
            </a:pPr>
            <a:r>
              <a:rPr lang="en-GB" dirty="0" smtClean="0"/>
              <a:t>Your data is private </a:t>
            </a:r>
          </a:p>
          <a:p>
            <a:pPr marL="514350" indent="-514350">
              <a:buAutoNum type="arabicPeriod"/>
            </a:pPr>
            <a:r>
              <a:rPr lang="en-GB" dirty="0" smtClean="0"/>
              <a:t>You know the person you are sending to (identity authentication)</a:t>
            </a:r>
          </a:p>
          <a:p>
            <a:pPr marL="514350" indent="-514350">
              <a:buAutoNum type="arabicPeriod"/>
            </a:pPr>
            <a:r>
              <a:rPr lang="en-GB" dirty="0" smtClean="0"/>
              <a:t>Reliability </a:t>
            </a:r>
            <a:r>
              <a:rPr lang="mr-IN" dirty="0" smtClean="0"/>
              <a:t>–</a:t>
            </a:r>
            <a:r>
              <a:rPr lang="en-GB" dirty="0" smtClean="0"/>
              <a:t> SSL checks the message</a:t>
            </a:r>
          </a:p>
          <a:p>
            <a:endParaRPr lang="en-GB" dirty="0"/>
          </a:p>
          <a:p>
            <a:r>
              <a:rPr lang="en-GB" dirty="0" smtClean="0"/>
              <a:t>And it uses a mixture of symmetric and asymmetric encryption</a:t>
            </a:r>
          </a:p>
          <a:p>
            <a:endParaRPr lang="en-GB" dirty="0"/>
          </a:p>
          <a:p>
            <a:endParaRPr lang="en-GB" dirty="0"/>
          </a:p>
        </p:txBody>
      </p:sp>
    </p:spTree>
    <p:extLst>
      <p:ext uri="{BB962C8B-B14F-4D97-AF65-F5344CB8AC3E}">
        <p14:creationId xmlns:p14="http://schemas.microsoft.com/office/powerpoint/2010/main" val="1474724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Encryption</a:t>
            </a:r>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91236"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646331"/>
          </a:xfrm>
          <a:prstGeom prst="rect">
            <a:avLst/>
          </a:prstGeom>
          <a:noFill/>
        </p:spPr>
        <p:txBody>
          <a:bodyPr wrap="square" rtlCol="0">
            <a:spAutoFit/>
          </a:bodyPr>
          <a:lstStyle/>
          <a:p>
            <a:pPr algn="ctr"/>
            <a:r>
              <a:rPr lang="en-GB" sz="3600" dirty="0"/>
              <a:t>Bob wants to send a message to Alice </a:t>
            </a:r>
          </a:p>
        </p:txBody>
      </p:sp>
    </p:spTree>
    <p:extLst>
      <p:ext uri="{BB962C8B-B14F-4D97-AF65-F5344CB8AC3E}">
        <p14:creationId xmlns:p14="http://schemas.microsoft.com/office/powerpoint/2010/main" val="1589828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Encryption</a:t>
            </a:r>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91236"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1200329"/>
          </a:xfrm>
          <a:prstGeom prst="rect">
            <a:avLst/>
          </a:prstGeom>
          <a:noFill/>
        </p:spPr>
        <p:txBody>
          <a:bodyPr wrap="square" rtlCol="0">
            <a:spAutoFit/>
          </a:bodyPr>
          <a:lstStyle/>
          <a:p>
            <a:pPr algn="ctr"/>
            <a:r>
              <a:rPr lang="en-GB" sz="3600" dirty="0"/>
              <a:t>Bob doesn’t want his mum to find out the message</a:t>
            </a:r>
          </a:p>
        </p:txBody>
      </p:sp>
      <p:pic>
        <p:nvPicPr>
          <p:cNvPr id="3" name="Picture 2"/>
          <p:cNvPicPr>
            <a:picLocks noChangeAspect="1"/>
          </p:cNvPicPr>
          <p:nvPr/>
        </p:nvPicPr>
        <p:blipFill>
          <a:blip r:embed="rId4"/>
          <a:stretch>
            <a:fillRect/>
          </a:stretch>
        </p:blipFill>
        <p:spPr>
          <a:xfrm>
            <a:off x="4635279" y="1"/>
            <a:ext cx="2510096" cy="4797073"/>
          </a:xfrm>
          <a:prstGeom prst="rect">
            <a:avLst/>
          </a:prstGeom>
        </p:spPr>
      </p:pic>
    </p:spTree>
    <p:extLst>
      <p:ext uri="{BB962C8B-B14F-4D97-AF65-F5344CB8AC3E}">
        <p14:creationId xmlns:p14="http://schemas.microsoft.com/office/powerpoint/2010/main" val="126140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2951</Words>
  <Application>Microsoft Macintosh PowerPoint</Application>
  <PresentationFormat>Widescreen</PresentationFormat>
  <Paragraphs>372</Paragraphs>
  <Slides>56</Slides>
  <Notes>2</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Calibri</vt:lpstr>
      <vt:lpstr>Calibri Light</vt:lpstr>
      <vt:lpstr>Mangal</vt:lpstr>
      <vt:lpstr>Arial</vt:lpstr>
      <vt:lpstr>Office Theme</vt:lpstr>
      <vt:lpstr>PowerPoint Presentation</vt:lpstr>
      <vt:lpstr>PowerPoint Presentation</vt:lpstr>
      <vt:lpstr>SSL and TLS</vt:lpstr>
      <vt:lpstr>Layers</vt:lpstr>
      <vt:lpstr>Layers</vt:lpstr>
      <vt:lpstr>SSL</vt:lpstr>
      <vt:lpstr>How it works</vt:lpstr>
      <vt:lpstr>Encryption</vt:lpstr>
      <vt:lpstr>Encryption</vt:lpstr>
      <vt:lpstr>Encryption</vt:lpstr>
      <vt:lpstr>Encryption</vt:lpstr>
      <vt:lpstr>Symmetric Encryption </vt:lpstr>
      <vt:lpstr>Encryption</vt:lpstr>
      <vt:lpstr>Encryption</vt:lpstr>
      <vt:lpstr>Symmetric Encryption </vt:lpstr>
      <vt:lpstr>Asymmetric Encryption </vt:lpstr>
      <vt:lpstr>PowerPoint Presentation</vt:lpstr>
      <vt:lpstr>PowerPoint Presentation</vt:lpstr>
      <vt:lpstr>PowerPoint Presentation</vt:lpstr>
      <vt:lpstr>PowerPoint Presentation</vt:lpstr>
      <vt:lpstr>SSL and Emails</vt:lpstr>
      <vt:lpstr>SSL and Email and Digital certificate</vt:lpstr>
      <vt:lpstr>Digital certificate </vt:lpstr>
      <vt:lpstr>Key Pairs</vt:lpstr>
      <vt:lpstr>Issues during transmission </vt:lpstr>
      <vt:lpstr>Authenticity</vt:lpstr>
      <vt:lpstr>Private + Public</vt:lpstr>
      <vt:lpstr>Digital Signature</vt:lpstr>
      <vt:lpstr>Integrity</vt:lpstr>
      <vt:lpstr>Digest</vt:lpstr>
      <vt:lpstr>Cryptographic one way hash function</vt:lpstr>
      <vt:lpstr>Integrity using digests</vt:lpstr>
      <vt:lpstr>What Bob does to ensure Alice’s message is good</vt:lpstr>
      <vt:lpstr>BIG BIG PROBLEM</vt:lpstr>
      <vt:lpstr>Certificate Authority</vt:lpstr>
      <vt:lpstr>CA</vt:lpstr>
      <vt:lpstr>Video questions</vt:lpstr>
      <vt:lpstr>PowerPoint Presentation</vt:lpstr>
      <vt:lpstr>Digital Certificate from Cambridge</vt:lpstr>
      <vt:lpstr>SSL connections</vt:lpstr>
      <vt:lpstr>PowerPoint Presentation</vt:lpstr>
      <vt:lpstr>Malware</vt:lpstr>
      <vt:lpstr>Malware</vt:lpstr>
      <vt:lpstr>Malware</vt:lpstr>
      <vt:lpstr>Hackers</vt:lpstr>
      <vt:lpstr>User ID and Password</vt:lpstr>
      <vt:lpstr>Strong Password</vt:lpstr>
      <vt:lpstr>Biometrics</vt:lpstr>
      <vt:lpstr>PowerPoint Presentation</vt:lpstr>
      <vt:lpstr>SSL and Digital Certificates</vt:lpstr>
      <vt:lpstr>Phishing</vt:lpstr>
      <vt:lpstr>Smishing</vt:lpstr>
      <vt:lpstr>Pharming</vt:lpstr>
      <vt:lpstr>Pharming </vt:lpstr>
      <vt:lpstr>Pharming</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 anwar</dc:creator>
  <cp:lastModifiedBy>amar anwar</cp:lastModifiedBy>
  <cp:revision>20</cp:revision>
  <dcterms:created xsi:type="dcterms:W3CDTF">2018-04-06T09:55:13Z</dcterms:created>
  <dcterms:modified xsi:type="dcterms:W3CDTF">2018-04-06T12:54:53Z</dcterms:modified>
</cp:coreProperties>
</file>